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8"/>
  </p:notesMasterIdLst>
  <p:sldIdLst>
    <p:sldId id="299" r:id="rId2"/>
    <p:sldId id="295" r:id="rId3"/>
    <p:sldId id="296" r:id="rId4"/>
    <p:sldId id="297" r:id="rId5"/>
    <p:sldId id="298" r:id="rId6"/>
    <p:sldId id="256" r:id="rId7"/>
    <p:sldId id="257" r:id="rId8"/>
    <p:sldId id="258" r:id="rId9"/>
    <p:sldId id="259" r:id="rId10"/>
    <p:sldId id="301" r:id="rId11"/>
    <p:sldId id="260" r:id="rId12"/>
    <p:sldId id="261" r:id="rId13"/>
    <p:sldId id="262" r:id="rId14"/>
    <p:sldId id="270" r:id="rId15"/>
    <p:sldId id="263" r:id="rId16"/>
    <p:sldId id="264" r:id="rId17"/>
    <p:sldId id="265" r:id="rId18"/>
    <p:sldId id="271" r:id="rId19"/>
    <p:sldId id="272" r:id="rId20"/>
    <p:sldId id="273" r:id="rId21"/>
    <p:sldId id="275" r:id="rId22"/>
    <p:sldId id="276" r:id="rId23"/>
    <p:sldId id="274" r:id="rId24"/>
    <p:sldId id="266" r:id="rId25"/>
    <p:sldId id="267" r:id="rId26"/>
    <p:sldId id="268" r:id="rId27"/>
    <p:sldId id="277" r:id="rId28"/>
    <p:sldId id="269" r:id="rId29"/>
    <p:sldId id="278" r:id="rId30"/>
    <p:sldId id="279" r:id="rId31"/>
    <p:sldId id="280" r:id="rId32"/>
    <p:sldId id="281" r:id="rId33"/>
    <p:sldId id="282" r:id="rId34"/>
    <p:sldId id="283" r:id="rId35"/>
    <p:sldId id="285" r:id="rId36"/>
    <p:sldId id="284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300" r:id="rId46"/>
    <p:sldId id="294" r:id="rId47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3" d="100"/>
          <a:sy n="83" d="100"/>
        </p:scale>
        <p:origin x="-1426" y="-7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C37CD9-A35D-469B-AB49-7F8234671E1C}" type="datetimeFigureOut">
              <a:rPr lang="ru-RU" smtClean="0"/>
              <a:t>28.05.2019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C4AAB1-F474-4707-9B30-A2214C82887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328145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DE49E-5977-4ED2-9504-936329CC3DB3}" type="datetimeFigureOut">
              <a:rPr lang="ru-RU" smtClean="0"/>
              <a:t>27.05.2019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85CB0-D7AD-40BF-8E36-611B16950E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680753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DE49E-5977-4ED2-9504-936329CC3DB3}" type="datetimeFigureOut">
              <a:rPr lang="ru-RU" smtClean="0"/>
              <a:t>27.05.2019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85CB0-D7AD-40BF-8E36-611B16950E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272161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DE49E-5977-4ED2-9504-936329CC3DB3}" type="datetimeFigureOut">
              <a:rPr lang="ru-RU" smtClean="0"/>
              <a:t>27.05.2019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85CB0-D7AD-40BF-8E36-611B16950E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593126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DE49E-5977-4ED2-9504-936329CC3DB3}" type="datetimeFigureOut">
              <a:rPr lang="ru-RU" smtClean="0"/>
              <a:t>27.05.2019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85CB0-D7AD-40BF-8E36-611B16950E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669376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DE49E-5977-4ED2-9504-936329CC3DB3}" type="datetimeFigureOut">
              <a:rPr lang="ru-RU" smtClean="0"/>
              <a:t>27.05.2019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85CB0-D7AD-40BF-8E36-611B16950E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085345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DE49E-5977-4ED2-9504-936329CC3DB3}" type="datetimeFigureOut">
              <a:rPr lang="ru-RU" smtClean="0"/>
              <a:t>27.05.2019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85CB0-D7AD-40BF-8E36-611B16950E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992059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DE49E-5977-4ED2-9504-936329CC3DB3}" type="datetimeFigureOut">
              <a:rPr lang="ru-RU" smtClean="0"/>
              <a:t>27.05.2019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85CB0-D7AD-40BF-8E36-611B16950E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97140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DE49E-5977-4ED2-9504-936329CC3DB3}" type="datetimeFigureOut">
              <a:rPr lang="ru-RU" smtClean="0"/>
              <a:t>27.05.2019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85CB0-D7AD-40BF-8E36-611B16950E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23274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DE49E-5977-4ED2-9504-936329CC3DB3}" type="datetimeFigureOut">
              <a:rPr lang="ru-RU" smtClean="0"/>
              <a:t>27.05.2019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85CB0-D7AD-40BF-8E36-611B16950E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922847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DE49E-5977-4ED2-9504-936329CC3DB3}" type="datetimeFigureOut">
              <a:rPr lang="ru-RU" smtClean="0"/>
              <a:t>27.05.2019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85CB0-D7AD-40BF-8E36-611B16950E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631002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DE49E-5977-4ED2-9504-936329CC3DB3}" type="datetimeFigureOut">
              <a:rPr lang="ru-RU" smtClean="0"/>
              <a:t>27.05.2019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85CB0-D7AD-40BF-8E36-611B16950E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19864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ADE49E-5977-4ED2-9504-936329CC3DB3}" type="datetimeFigureOut">
              <a:rPr lang="ru-RU" smtClean="0"/>
              <a:t>27.05.2019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685CB0-D7AD-40BF-8E36-611B16950E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608034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83" r="17585"/>
          <a:stretch/>
        </p:blipFill>
        <p:spPr>
          <a:xfrm>
            <a:off x="-20528" y="-5124"/>
            <a:ext cx="9144000" cy="687691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508104" y="188640"/>
            <a:ext cx="3429144" cy="707886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ru-RU" sz="4000" dirty="0" smtClean="0">
                <a:latin typeface="EagleSans-Bold" pitchFamily="2" charset="0"/>
              </a:rPr>
              <a:t>Михаил </a:t>
            </a:r>
            <a:r>
              <a:rPr lang="ru-RU" sz="4000" dirty="0">
                <a:latin typeface="EagleSans-Bold" pitchFamily="2" charset="0"/>
              </a:rPr>
              <a:t>Д</a:t>
            </a:r>
            <a:r>
              <a:rPr lang="ru-RU" sz="4000" dirty="0" smtClean="0">
                <a:latin typeface="EagleSans-Bold" pitchFamily="2" charset="0"/>
              </a:rPr>
              <a:t>уев</a:t>
            </a:r>
            <a:endParaRPr lang="ru-RU" sz="4000" dirty="0">
              <a:latin typeface="EagleSans-Bold" pitchFamily="2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51072" y="4077072"/>
            <a:ext cx="7200800" cy="92333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ru-RU" sz="5400" dirty="0" smtClean="0">
                <a:latin typeface="EagleSans-Bold" pitchFamily="2" charset="0"/>
              </a:rPr>
              <a:t>ПОРТФОЛИО</a:t>
            </a:r>
            <a:endParaRPr lang="ru-RU" dirty="0">
              <a:latin typeface="EagleSans-Bold" pitchFamily="2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-20528" y="2740225"/>
            <a:ext cx="9144000" cy="1015663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latin typeface="EagleSans-Bold" pitchFamily="2" charset="0"/>
              </a:rPr>
              <a:t>COCKTILBAR</a:t>
            </a:r>
            <a:endParaRPr lang="ru-RU" dirty="0">
              <a:latin typeface="EagleSans-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15464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83" r="17585"/>
          <a:stretch/>
        </p:blipFill>
        <p:spPr>
          <a:xfrm>
            <a:off x="0" y="-18916"/>
            <a:ext cx="9144000" cy="687691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260648"/>
            <a:ext cx="9144000" cy="369332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ru-RU" dirty="0" smtClean="0">
                <a:latin typeface="EagleSans-Bold" pitchFamily="2" charset="0"/>
              </a:rPr>
              <a:t>Примеры моих работ</a:t>
            </a:r>
            <a:endParaRPr lang="ru-RU" dirty="0">
              <a:latin typeface="EagleSans-Bold" pitchFamily="2" charset="0"/>
            </a:endParaRPr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75" t="11272" r="953" b="8728"/>
          <a:stretch/>
        </p:blipFill>
        <p:spPr bwMode="auto">
          <a:xfrm>
            <a:off x="107504" y="764704"/>
            <a:ext cx="6395968" cy="35283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699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26" t="32800" r="874" b="11334"/>
          <a:stretch/>
        </p:blipFill>
        <p:spPr bwMode="auto">
          <a:xfrm>
            <a:off x="1907704" y="3933056"/>
            <a:ext cx="6767664" cy="26062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641133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83" r="17585"/>
          <a:stretch/>
        </p:blipFill>
        <p:spPr>
          <a:xfrm>
            <a:off x="0" y="-18916"/>
            <a:ext cx="9144000" cy="6876916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0" y="2096103"/>
            <a:ext cx="9144000" cy="1631216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pPr algn="ctr"/>
            <a:r>
              <a:rPr lang="ru-RU" sz="10000" dirty="0" smtClean="0">
                <a:solidFill>
                  <a:schemeClr val="bg1"/>
                </a:solidFill>
                <a:latin typeface="EagleSans-Bold" pitchFamily="2" charset="0"/>
              </a:rPr>
              <a:t>База данных</a:t>
            </a:r>
            <a:endParaRPr lang="ru-RU" sz="10000" dirty="0">
              <a:solidFill>
                <a:schemeClr val="bg1"/>
              </a:solidFill>
              <a:latin typeface="EagleSans-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94913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83" r="17585"/>
          <a:stretch/>
        </p:blipFill>
        <p:spPr>
          <a:xfrm>
            <a:off x="0" y="-18916"/>
            <a:ext cx="9144000" cy="6876916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34" r="45258" b="11753"/>
          <a:stretch/>
        </p:blipFill>
        <p:spPr bwMode="auto">
          <a:xfrm>
            <a:off x="724572" y="506273"/>
            <a:ext cx="7694855" cy="62710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140083" y="9144"/>
            <a:ext cx="4863832" cy="430887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ru-RU" sz="2200" dirty="0" smtClean="0">
                <a:latin typeface="EagleSans-Bold" pitchFamily="2" charset="0"/>
              </a:rPr>
              <a:t>Совокупность всех </a:t>
            </a:r>
            <a:r>
              <a:rPr lang="ru-RU" sz="2200" dirty="0" err="1" smtClean="0">
                <a:latin typeface="EagleSans-Bold" pitchFamily="2" charset="0"/>
              </a:rPr>
              <a:t>коммитов</a:t>
            </a:r>
            <a:r>
              <a:rPr lang="ru-RU" sz="2200" dirty="0" smtClean="0">
                <a:latin typeface="EagleSans-Bold" pitchFamily="2" charset="0"/>
              </a:rPr>
              <a:t> в БД</a:t>
            </a:r>
            <a:endParaRPr lang="ru-RU" sz="2200" dirty="0">
              <a:latin typeface="EagleSans-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40857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83" r="17585"/>
          <a:stretch/>
        </p:blipFill>
        <p:spPr>
          <a:xfrm>
            <a:off x="0" y="-18916"/>
            <a:ext cx="9144000" cy="687691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331648" y="1340768"/>
            <a:ext cx="6480720" cy="4031873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ru-RU" sz="3200" dirty="0" smtClean="0">
                <a:latin typeface="EagleSans-Bold" pitchFamily="2" charset="0"/>
              </a:rPr>
              <a:t>В данной сфере я занимался полностью самостоятельно созданием базы данных и формированием таблиц, а также постоянным редактированием и заполнением, по мере надобности.</a:t>
            </a:r>
            <a:endParaRPr lang="ru-RU" sz="3200" dirty="0">
              <a:latin typeface="EagleSans-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4359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83" r="17585"/>
          <a:stretch/>
        </p:blipFill>
        <p:spPr>
          <a:xfrm>
            <a:off x="0" y="-18916"/>
            <a:ext cx="9144000" cy="6876916"/>
          </a:xfrm>
          <a:prstGeom prst="rect">
            <a:avLst/>
          </a:prstGeom>
        </p:spPr>
      </p:pic>
      <p:pic>
        <p:nvPicPr>
          <p:cNvPr id="6146" name="Picture 2" descr="Связи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903340"/>
            <a:ext cx="9144000" cy="5072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596459" y="188640"/>
            <a:ext cx="4546437" cy="52322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ru-RU" sz="2800" dirty="0" smtClean="0">
                <a:latin typeface="EagleSans-Bold" pitchFamily="2" charset="0"/>
              </a:rPr>
              <a:t>Структура БД со связями</a:t>
            </a:r>
            <a:endParaRPr lang="ru-RU" sz="2800" dirty="0">
              <a:latin typeface="EagleSans-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91494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83" r="17585"/>
          <a:stretch/>
        </p:blipFill>
        <p:spPr>
          <a:xfrm>
            <a:off x="0" y="-18916"/>
            <a:ext cx="9144000" cy="6876916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0" y="2096103"/>
            <a:ext cx="9144000" cy="2215991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pPr algn="ctr"/>
            <a:r>
              <a:rPr lang="ru-RU" sz="13800" dirty="0" smtClean="0">
                <a:solidFill>
                  <a:schemeClr val="bg1"/>
                </a:solidFill>
                <a:latin typeface="EagleSans-Bold" pitchFamily="2" charset="0"/>
              </a:rPr>
              <a:t>Верстка</a:t>
            </a:r>
            <a:endParaRPr lang="ru-RU" sz="13800" dirty="0">
              <a:solidFill>
                <a:schemeClr val="bg1"/>
              </a:solidFill>
              <a:latin typeface="EagleSans-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96804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83" r="17585"/>
          <a:stretch/>
        </p:blipFill>
        <p:spPr>
          <a:xfrm>
            <a:off x="0" y="-18916"/>
            <a:ext cx="9144000" cy="6876916"/>
          </a:xfrm>
          <a:prstGeom prst="rect">
            <a:avLst/>
          </a:prstGeom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931" r="50593" b="10378"/>
          <a:stretch/>
        </p:blipFill>
        <p:spPr bwMode="auto">
          <a:xfrm>
            <a:off x="851017" y="746932"/>
            <a:ext cx="7441963" cy="5904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599871" y="116632"/>
            <a:ext cx="5944256" cy="461665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ru-RU" sz="2400" dirty="0" smtClean="0">
                <a:latin typeface="EagleSans-Bold" pitchFamily="2" charset="0"/>
              </a:rPr>
              <a:t>Все мои </a:t>
            </a:r>
            <a:r>
              <a:rPr lang="ru-RU" sz="2400" dirty="0" err="1" smtClean="0">
                <a:latin typeface="EagleSans-Bold" pitchFamily="2" charset="0"/>
              </a:rPr>
              <a:t>коммиты</a:t>
            </a:r>
            <a:r>
              <a:rPr lang="ru-RU" sz="2400" dirty="0" smtClean="0">
                <a:latin typeface="EagleSans-Bold" pitchFamily="2" charset="0"/>
              </a:rPr>
              <a:t> в разделе «Верстка»</a:t>
            </a:r>
            <a:endParaRPr lang="ru-RU" sz="2400" dirty="0">
              <a:latin typeface="EagleSans-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95658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83" r="17585"/>
          <a:stretch/>
        </p:blipFill>
        <p:spPr>
          <a:xfrm>
            <a:off x="0" y="-18916"/>
            <a:ext cx="9144000" cy="687691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439652" y="788052"/>
            <a:ext cx="6264696" cy="5262979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ru-RU" sz="2400" dirty="0" smtClean="0">
                <a:latin typeface="EagleSans-Bold" pitchFamily="2" charset="0"/>
              </a:rPr>
              <a:t>В данной области я участвовал намного меньше остальных членов моей команды, но выполнил кое – какую часть работы. Во – первых  это создание полноценной верстки для </a:t>
            </a:r>
            <a:r>
              <a:rPr lang="ru-RU" sz="2400" u="sng" dirty="0" smtClean="0">
                <a:latin typeface="EagleSans-Bold" pitchFamily="2" charset="0"/>
              </a:rPr>
              <a:t>страницы</a:t>
            </a:r>
            <a:r>
              <a:rPr lang="ru-RU" sz="2400" dirty="0" smtClean="0">
                <a:latin typeface="EagleSans-Bold" pitchFamily="2" charset="0"/>
              </a:rPr>
              <a:t> </a:t>
            </a:r>
            <a:r>
              <a:rPr lang="ru-RU" sz="2400" u="sng" dirty="0" smtClean="0">
                <a:latin typeface="EagleSans-Bold" pitchFamily="2" charset="0"/>
              </a:rPr>
              <a:t>статей</a:t>
            </a:r>
            <a:r>
              <a:rPr lang="ru-RU" sz="2400" dirty="0" smtClean="0">
                <a:latin typeface="EagleSans-Bold" pitchFamily="2" charset="0"/>
              </a:rPr>
              <a:t> и </a:t>
            </a:r>
            <a:r>
              <a:rPr lang="ru-RU" sz="2400" u="sng" dirty="0" smtClean="0">
                <a:latin typeface="EagleSans-Bold" pitchFamily="2" charset="0"/>
              </a:rPr>
              <a:t>списка статей</a:t>
            </a:r>
            <a:r>
              <a:rPr lang="ru-RU" sz="2400" dirty="0" smtClean="0">
                <a:latin typeface="EagleSans-Bold" pitchFamily="2" charset="0"/>
              </a:rPr>
              <a:t>(этими двумя страницами я занимался полностью, включая скрипты), включая добавление всех картинок. Во – вторых, это работы в файле </a:t>
            </a:r>
            <a:r>
              <a:rPr lang="en-US" sz="2400" dirty="0" err="1" smtClean="0">
                <a:latin typeface="EagleSans-Bold" pitchFamily="2" charset="0"/>
              </a:rPr>
              <a:t>htaccess</a:t>
            </a:r>
            <a:r>
              <a:rPr lang="ru-RU" sz="2400" dirty="0" smtClean="0">
                <a:latin typeface="EagleSans-Bold" pitchFamily="2" charset="0"/>
              </a:rPr>
              <a:t>, а именно, занимался изменением ссылок и в некоторых местах </a:t>
            </a:r>
            <a:r>
              <a:rPr lang="ru-RU" sz="2400" dirty="0" err="1" smtClean="0">
                <a:latin typeface="EagleSans-Bold" pitchFamily="2" charset="0"/>
              </a:rPr>
              <a:t>перенаправлениях</a:t>
            </a:r>
            <a:r>
              <a:rPr lang="ru-RU" sz="2400" dirty="0" smtClean="0">
                <a:latin typeface="EagleSans-Bold" pitchFamily="2" charset="0"/>
              </a:rPr>
              <a:t>.</a:t>
            </a:r>
            <a:br>
              <a:rPr lang="ru-RU" sz="2400" dirty="0" smtClean="0">
                <a:latin typeface="EagleSans-Bold" pitchFamily="2" charset="0"/>
              </a:rPr>
            </a:br>
            <a:r>
              <a:rPr lang="ru-RU" sz="2400" dirty="0" smtClean="0">
                <a:latin typeface="EagleSans-Bold" pitchFamily="2" charset="0"/>
              </a:rPr>
              <a:t>На следующем слайде предоставлю скриншоты.</a:t>
            </a:r>
            <a:endParaRPr lang="ru-RU" sz="2400" dirty="0">
              <a:latin typeface="EagleSans-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26717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83" r="17585"/>
          <a:stretch/>
        </p:blipFill>
        <p:spPr>
          <a:xfrm>
            <a:off x="0" y="-18916"/>
            <a:ext cx="9144000" cy="687691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15615" y="116632"/>
            <a:ext cx="6912769" cy="830997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ru-RU" sz="2400" dirty="0" smtClean="0">
                <a:latin typeface="EagleSans-Bold" pitchFamily="2" charset="0"/>
              </a:rPr>
              <a:t>Верстка страницы со списком статей(не включая: футер, хедер и популярные статьи)</a:t>
            </a:r>
            <a:endParaRPr lang="ru-RU" sz="2400" dirty="0">
              <a:latin typeface="EagleSans-Bold" pitchFamily="2" charset="0"/>
            </a:endParaRP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5" t="11684" r="2886" b="5980"/>
          <a:stretch/>
        </p:blipFill>
        <p:spPr bwMode="auto">
          <a:xfrm>
            <a:off x="107504" y="947629"/>
            <a:ext cx="6840760" cy="33071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4" t="14399" r="9951" b="32800"/>
          <a:stretch/>
        </p:blipFill>
        <p:spPr bwMode="auto">
          <a:xfrm>
            <a:off x="670968" y="3933056"/>
            <a:ext cx="8247644" cy="2808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716083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83" r="17585"/>
          <a:stretch/>
        </p:blipFill>
        <p:spPr>
          <a:xfrm>
            <a:off x="0" y="-18916"/>
            <a:ext cx="9144000" cy="687691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15613" y="116632"/>
            <a:ext cx="6912769" cy="830997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ru-RU" sz="2400" dirty="0" smtClean="0">
                <a:latin typeface="EagleSans-Bold" pitchFamily="2" charset="0"/>
              </a:rPr>
              <a:t>Верстка страницы с определенной статей(не включая: футер, хедер и популярные статьи)</a:t>
            </a:r>
            <a:endParaRPr lang="ru-RU" sz="2400" dirty="0">
              <a:latin typeface="EagleSans-Bold" pitchFamily="2" charset="0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3" t="11272" r="3352" b="8729"/>
          <a:stretch/>
        </p:blipFill>
        <p:spPr bwMode="auto">
          <a:xfrm>
            <a:off x="100884" y="1295306"/>
            <a:ext cx="8942229" cy="4248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21069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83" r="17585"/>
          <a:stretch/>
        </p:blipFill>
        <p:spPr>
          <a:xfrm>
            <a:off x="-20528" y="-5124"/>
            <a:ext cx="9144000" cy="6876916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539592" y="706408"/>
            <a:ext cx="8064896" cy="2677656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ru-RU" sz="2800" b="1" dirty="0" smtClean="0">
                <a:solidFill>
                  <a:schemeClr val="tx1"/>
                </a:solidFill>
                <a:latin typeface="EagleSans-Bold" pitchFamily="2" charset="0"/>
                <a:cs typeface="Segoe UI Light" pitchFamily="34" charset="0"/>
              </a:rPr>
              <a:t>Целью разработки является информационный портал, предоставляющий пользователям информацию об алкогольных и безалкогольных коктейлях, а также возможность обсуждения и поиска конкретных статей о конкретных напитках.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194894"/>
            <a:ext cx="9144000" cy="369332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ru-RU" dirty="0" smtClean="0">
                <a:latin typeface="EagleSans-Bold" pitchFamily="2" charset="0"/>
              </a:rPr>
              <a:t>ЦЕЛЬ</a:t>
            </a:r>
            <a:endParaRPr lang="ru-RU" dirty="0">
              <a:latin typeface="EagleSans-Bold" pitchFamily="2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0" y="3501008"/>
            <a:ext cx="9144000" cy="369332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ru-RU" dirty="0" smtClean="0">
                <a:latin typeface="EagleSans-Bold" pitchFamily="2" charset="0"/>
              </a:rPr>
              <a:t>СПИСОК СТРАНИЦ</a:t>
            </a:r>
            <a:endParaRPr lang="ru-RU" dirty="0">
              <a:latin typeface="EagleSans-Bold" pitchFamily="2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107504" y="4245479"/>
            <a:ext cx="4248472" cy="1754326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lvl="0" indent="-285750">
              <a:buBlip>
                <a:blip r:embed="rId3"/>
              </a:buBlip>
            </a:pPr>
            <a:r>
              <a:rPr lang="ru-RU" b="1" dirty="0" smtClean="0">
                <a:solidFill>
                  <a:schemeClr val="tx1"/>
                </a:solidFill>
                <a:latin typeface="EagleSans-Bold" pitchFamily="2" charset="0"/>
                <a:cs typeface="Segoe UI Light" pitchFamily="34" charset="0"/>
              </a:rPr>
              <a:t>Главная - калькулятор коктейлей</a:t>
            </a:r>
          </a:p>
          <a:p>
            <a:pPr marL="285750" lvl="0" indent="-285750">
              <a:buBlip>
                <a:blip r:embed="rId3"/>
              </a:buBlip>
            </a:pPr>
            <a:r>
              <a:rPr lang="ru-RU" b="1" dirty="0" smtClean="0">
                <a:solidFill>
                  <a:schemeClr val="tx1"/>
                </a:solidFill>
                <a:latin typeface="EagleSans-Bold" pitchFamily="2" charset="0"/>
                <a:cs typeface="Segoe UI Light" pitchFamily="34" charset="0"/>
              </a:rPr>
              <a:t>Результаты поиска по ингредиентам</a:t>
            </a:r>
          </a:p>
          <a:p>
            <a:pPr marL="285750" lvl="0" indent="-285750">
              <a:buBlip>
                <a:blip r:embed="rId3"/>
              </a:buBlip>
            </a:pPr>
            <a:r>
              <a:rPr lang="ru-RU" b="1" dirty="0" smtClean="0">
                <a:solidFill>
                  <a:schemeClr val="tx1"/>
                </a:solidFill>
                <a:latin typeface="EagleSans-Bold" pitchFamily="2" charset="0"/>
                <a:cs typeface="Segoe UI Light" pitchFamily="34" charset="0"/>
              </a:rPr>
              <a:t>Результаты поиска по названию</a:t>
            </a:r>
          </a:p>
          <a:p>
            <a:pPr marL="285750" lvl="0" indent="-285750">
              <a:buBlip>
                <a:blip r:embed="rId3"/>
              </a:buBlip>
            </a:pPr>
            <a:r>
              <a:rPr lang="en-US" b="1" dirty="0" smtClean="0">
                <a:solidFill>
                  <a:schemeClr val="tx1"/>
                </a:solidFill>
                <a:latin typeface="EagleSans-Bold" pitchFamily="2" charset="0"/>
                <a:cs typeface="Segoe UI Light" pitchFamily="34" charset="0"/>
              </a:rPr>
              <a:t>“</a:t>
            </a:r>
            <a:r>
              <a:rPr lang="ru-RU" b="1" dirty="0" smtClean="0">
                <a:solidFill>
                  <a:schemeClr val="tx1"/>
                </a:solidFill>
                <a:latin typeface="EagleSans-Bold" pitchFamily="2" charset="0"/>
                <a:cs typeface="Segoe UI Light" pitchFamily="34" charset="0"/>
              </a:rPr>
              <a:t>Статьи</a:t>
            </a:r>
            <a:r>
              <a:rPr lang="en-US" b="1" dirty="0" smtClean="0">
                <a:solidFill>
                  <a:schemeClr val="tx1"/>
                </a:solidFill>
                <a:latin typeface="EagleSans-Bold" pitchFamily="2" charset="0"/>
                <a:cs typeface="Segoe UI Light" pitchFamily="34" charset="0"/>
              </a:rPr>
              <a:t>”</a:t>
            </a:r>
            <a:r>
              <a:rPr lang="ru-RU" b="1" dirty="0" smtClean="0">
                <a:solidFill>
                  <a:schemeClr val="tx1"/>
                </a:solidFill>
                <a:latin typeface="EagleSans-Bold" pitchFamily="2" charset="0"/>
                <a:cs typeface="Segoe UI Light" pitchFamily="34" charset="0"/>
              </a:rPr>
              <a:t> - список всех статей</a:t>
            </a:r>
          </a:p>
          <a:p>
            <a:pPr marL="285750" lvl="0" indent="-285750">
              <a:buBlip>
                <a:blip r:embed="rId3"/>
              </a:buBlip>
            </a:pPr>
            <a:r>
              <a:rPr lang="ru-RU" b="1" dirty="0" smtClean="0">
                <a:solidFill>
                  <a:schemeClr val="tx1"/>
                </a:solidFill>
                <a:latin typeface="EagleSans-Bold" pitchFamily="2" charset="0"/>
                <a:cs typeface="Segoe UI Light" pitchFamily="34" charset="0"/>
              </a:rPr>
              <a:t>Страница (статья) коктейля</a:t>
            </a:r>
          </a:p>
        </p:txBody>
      </p:sp>
      <p:sp>
        <p:nvSpPr>
          <p:cNvPr id="7" name="Прямоугольник 6"/>
          <p:cNvSpPr/>
          <p:nvPr/>
        </p:nvSpPr>
        <p:spPr>
          <a:xfrm>
            <a:off x="4932040" y="4245479"/>
            <a:ext cx="4104456" cy="2031325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lvl="0" indent="-285750">
              <a:buBlip>
                <a:blip r:embed="rId3"/>
              </a:buBlip>
            </a:pPr>
            <a:r>
              <a:rPr lang="ru-RU" b="1" dirty="0" smtClean="0">
                <a:solidFill>
                  <a:schemeClr val="tx1"/>
                </a:solidFill>
                <a:latin typeface="EagleSans-Bold" pitchFamily="2" charset="0"/>
                <a:cs typeface="Segoe UI Light" pitchFamily="34" charset="0"/>
              </a:rPr>
              <a:t>Авторизация</a:t>
            </a:r>
          </a:p>
          <a:p>
            <a:pPr marL="285750" lvl="0" indent="-285750">
              <a:buBlip>
                <a:blip r:embed="rId3"/>
              </a:buBlip>
            </a:pPr>
            <a:r>
              <a:rPr lang="ru-RU" b="1" dirty="0" smtClean="0">
                <a:solidFill>
                  <a:schemeClr val="tx1"/>
                </a:solidFill>
                <a:latin typeface="EagleSans-Bold" pitchFamily="2" charset="0"/>
                <a:cs typeface="Segoe UI Light" pitchFamily="34" charset="0"/>
              </a:rPr>
              <a:t>Регистрация</a:t>
            </a:r>
          </a:p>
          <a:p>
            <a:pPr marL="285750" lvl="0" indent="-285750">
              <a:buBlip>
                <a:blip r:embed="rId3"/>
              </a:buBlip>
            </a:pPr>
            <a:r>
              <a:rPr lang="ru-RU" b="1" dirty="0" smtClean="0">
                <a:solidFill>
                  <a:schemeClr val="tx1"/>
                </a:solidFill>
                <a:latin typeface="EagleSans-Bold" pitchFamily="2" charset="0"/>
                <a:cs typeface="Segoe UI Light" pitchFamily="34" charset="0"/>
              </a:rPr>
              <a:t>Страница, содержащая сообщение об успешной регистрации</a:t>
            </a:r>
          </a:p>
          <a:p>
            <a:pPr marL="285750" lvl="0" indent="-285750">
              <a:buBlip>
                <a:blip r:embed="rId3"/>
              </a:buBlip>
            </a:pPr>
            <a:r>
              <a:rPr lang="ru-RU" b="1" dirty="0" smtClean="0">
                <a:solidFill>
                  <a:schemeClr val="tx1"/>
                </a:solidFill>
                <a:latin typeface="EagleSans-Bold" pitchFamily="2" charset="0"/>
                <a:cs typeface="Segoe UI Light" pitchFamily="34" charset="0"/>
              </a:rPr>
              <a:t>"О нас" (информация о проекте)</a:t>
            </a:r>
          </a:p>
          <a:p>
            <a:pPr marL="285750" lvl="0" indent="-285750">
              <a:buBlip>
                <a:blip r:embed="rId3"/>
              </a:buBlip>
            </a:pPr>
            <a:r>
              <a:rPr lang="ru-RU" b="1" dirty="0" smtClean="0">
                <a:solidFill>
                  <a:schemeClr val="tx1"/>
                </a:solidFill>
                <a:latin typeface="EagleSans-Bold" pitchFamily="2" charset="0"/>
                <a:cs typeface="Segoe UI Light" pitchFamily="34" charset="0"/>
              </a:rPr>
              <a:t>Страница 404</a:t>
            </a:r>
            <a:endParaRPr lang="ru-RU" b="1" dirty="0">
              <a:solidFill>
                <a:schemeClr val="tx1"/>
              </a:solidFill>
              <a:latin typeface="EagleSans-Bold" pitchFamily="2" charset="0"/>
              <a:cs typeface="Segoe UI Ligh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90097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83" r="17585"/>
          <a:stretch/>
        </p:blipFill>
        <p:spPr>
          <a:xfrm>
            <a:off x="0" y="-18916"/>
            <a:ext cx="9144000" cy="687691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1" t="11866" r="11374" b="5734"/>
          <a:stretch/>
        </p:blipFill>
        <p:spPr bwMode="auto">
          <a:xfrm>
            <a:off x="2843808" y="157486"/>
            <a:ext cx="6162253" cy="33435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4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7" t="12117" r="10463" b="11753"/>
          <a:stretch/>
        </p:blipFill>
        <p:spPr bwMode="auto">
          <a:xfrm>
            <a:off x="203520" y="3645024"/>
            <a:ext cx="6168680" cy="30723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541523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83" r="17585"/>
          <a:stretch/>
        </p:blipFill>
        <p:spPr>
          <a:xfrm>
            <a:off x="0" y="-18916"/>
            <a:ext cx="9144000" cy="6876916"/>
          </a:xfrm>
          <a:prstGeom prst="rect">
            <a:avLst/>
          </a:prstGeom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2" t="14982" r="10387" b="7354"/>
          <a:stretch/>
        </p:blipFill>
        <p:spPr bwMode="auto">
          <a:xfrm>
            <a:off x="179512" y="116632"/>
            <a:ext cx="7105217" cy="360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5" name="Picture 5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72" t="15999" r="11075" b="8268"/>
          <a:stretch/>
        </p:blipFill>
        <p:spPr bwMode="auto">
          <a:xfrm>
            <a:off x="2194560" y="2996952"/>
            <a:ext cx="6625912" cy="376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914678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83" r="17585"/>
          <a:stretch/>
        </p:blipFill>
        <p:spPr>
          <a:xfrm>
            <a:off x="0" y="-18916"/>
            <a:ext cx="9144000" cy="6876916"/>
          </a:xfrm>
          <a:prstGeom prst="rect">
            <a:avLst/>
          </a:prstGeom>
        </p:spPr>
      </p:pic>
      <p:pic>
        <p:nvPicPr>
          <p:cNvPr id="1126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94" t="13059" r="10773" b="7904"/>
          <a:stretch/>
        </p:blipFill>
        <p:spPr bwMode="auto">
          <a:xfrm>
            <a:off x="107504" y="-32612"/>
            <a:ext cx="6488512" cy="37496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01" t="13333" r="10249" b="27333"/>
          <a:stretch/>
        </p:blipFill>
        <p:spPr bwMode="auto">
          <a:xfrm>
            <a:off x="107504" y="3718083"/>
            <a:ext cx="7860376" cy="31399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126947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83" r="17585"/>
          <a:stretch/>
        </p:blipFill>
        <p:spPr>
          <a:xfrm>
            <a:off x="0" y="-18916"/>
            <a:ext cx="9144000" cy="6876916"/>
          </a:xfrm>
          <a:prstGeom prst="rect">
            <a:avLst/>
          </a:prstGeom>
        </p:spPr>
      </p:pic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134" b="65086"/>
          <a:stretch/>
        </p:blipFill>
        <p:spPr bwMode="auto">
          <a:xfrm>
            <a:off x="1331640" y="980728"/>
            <a:ext cx="5587708" cy="32403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" y="116632"/>
            <a:ext cx="9143998" cy="461665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ru-RU" sz="2400" dirty="0" smtClean="0">
                <a:latin typeface="EagleSans-Bold" pitchFamily="2" charset="0"/>
              </a:rPr>
              <a:t>Файл </a:t>
            </a:r>
            <a:r>
              <a:rPr lang="en-US" sz="2400" dirty="0" err="1" smtClean="0">
                <a:latin typeface="EagleSans-Bold" pitchFamily="2" charset="0"/>
              </a:rPr>
              <a:t>htaccess</a:t>
            </a:r>
            <a:endParaRPr lang="ru-RU" sz="2400" dirty="0">
              <a:latin typeface="EagleSans-Bold" pitchFamily="2" charset="0"/>
            </a:endParaRPr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17" t="3418" r="44137" b="91568"/>
          <a:stretch/>
        </p:blipFill>
        <p:spPr bwMode="auto">
          <a:xfrm>
            <a:off x="467544" y="5196486"/>
            <a:ext cx="6886076" cy="3927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1" t="4216" r="38750" b="91568"/>
          <a:stretch/>
        </p:blipFill>
        <p:spPr bwMode="auto">
          <a:xfrm>
            <a:off x="473280" y="6093296"/>
            <a:ext cx="6919348" cy="3005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1" name="Picture 5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5" t="4216" r="41975" b="91568"/>
          <a:stretch/>
        </p:blipFill>
        <p:spPr bwMode="auto">
          <a:xfrm>
            <a:off x="467544" y="5683430"/>
            <a:ext cx="6886076" cy="3183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0" y="4437112"/>
            <a:ext cx="9143999" cy="461665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ru-RU" sz="2400" dirty="0" smtClean="0">
                <a:latin typeface="EagleSans-Bold" pitchFamily="2" charset="0"/>
              </a:rPr>
              <a:t>Пример изменённых ссылок</a:t>
            </a:r>
            <a:endParaRPr lang="ru-RU" sz="2400" dirty="0">
              <a:latin typeface="EagleSans-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85905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83" r="17585"/>
          <a:stretch/>
        </p:blipFill>
        <p:spPr>
          <a:xfrm>
            <a:off x="0" y="-18916"/>
            <a:ext cx="9144000" cy="6876916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0" y="2096103"/>
            <a:ext cx="9144000" cy="2215991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pPr algn="ctr"/>
            <a:r>
              <a:rPr lang="ru-RU" sz="13800" dirty="0" smtClean="0">
                <a:solidFill>
                  <a:schemeClr val="bg1"/>
                </a:solidFill>
                <a:latin typeface="EagleSans-Bold" pitchFamily="2" charset="0"/>
              </a:rPr>
              <a:t>Скрипты</a:t>
            </a:r>
            <a:endParaRPr lang="ru-RU" sz="13800" dirty="0">
              <a:solidFill>
                <a:schemeClr val="bg1"/>
              </a:solidFill>
              <a:latin typeface="EagleSans-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02436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83" r="17585"/>
          <a:stretch/>
        </p:blipFill>
        <p:spPr>
          <a:xfrm>
            <a:off x="0" y="-18916"/>
            <a:ext cx="9144000" cy="6876916"/>
          </a:xfrm>
          <a:prstGeom prst="rect">
            <a:avLst/>
          </a:prstGeom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99" r="48969" b="7492"/>
          <a:stretch/>
        </p:blipFill>
        <p:spPr bwMode="auto">
          <a:xfrm>
            <a:off x="1488224" y="644696"/>
            <a:ext cx="6293699" cy="60425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700109" y="44624"/>
            <a:ext cx="4192173" cy="461665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ru-RU" sz="2400" dirty="0" smtClean="0">
                <a:latin typeface="EagleSans-Bold" pitchFamily="2" charset="0"/>
              </a:rPr>
              <a:t>Все </a:t>
            </a:r>
            <a:r>
              <a:rPr lang="ru-RU" sz="2400" dirty="0" err="1" smtClean="0">
                <a:latin typeface="EagleSans-Bold" pitchFamily="2" charset="0"/>
              </a:rPr>
              <a:t>коммиты</a:t>
            </a:r>
            <a:r>
              <a:rPr lang="ru-RU" sz="2400" dirty="0" smtClean="0">
                <a:latin typeface="EagleSans-Bold" pitchFamily="2" charset="0"/>
              </a:rPr>
              <a:t> со скриптами</a:t>
            </a:r>
            <a:endParaRPr lang="ru-RU" sz="2400" dirty="0">
              <a:latin typeface="EagleSans-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11373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83" r="17585"/>
          <a:stretch/>
        </p:blipFill>
        <p:spPr>
          <a:xfrm>
            <a:off x="0" y="-18916"/>
            <a:ext cx="9144000" cy="6876916"/>
          </a:xfrm>
          <a:prstGeom prst="rect">
            <a:avLst/>
          </a:prstGeom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73" r="50979" b="9003"/>
          <a:stretch/>
        </p:blipFill>
        <p:spPr bwMode="auto">
          <a:xfrm>
            <a:off x="1151620" y="74691"/>
            <a:ext cx="6840760" cy="6689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397977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83" r="17585"/>
          <a:stretch/>
        </p:blipFill>
        <p:spPr>
          <a:xfrm>
            <a:off x="0" y="-18916"/>
            <a:ext cx="9144000" cy="687691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176606"/>
            <a:ext cx="9144000" cy="369332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ru-RU" dirty="0" smtClean="0">
                <a:latin typeface="EagleSans-Bold" pitchFamily="2" charset="0"/>
              </a:rPr>
              <a:t>1) Создал подключение к БД.</a:t>
            </a:r>
            <a:endParaRPr lang="ru-RU" dirty="0">
              <a:latin typeface="EagleSans-Bold" pitchFamily="2" charset="0"/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6" t="12646" r="57552" b="69209"/>
          <a:stretch/>
        </p:blipFill>
        <p:spPr bwMode="auto">
          <a:xfrm>
            <a:off x="1126552" y="1124744"/>
            <a:ext cx="6890895" cy="17696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737948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83" r="17585"/>
          <a:stretch/>
        </p:blipFill>
        <p:spPr>
          <a:xfrm>
            <a:off x="0" y="-18916"/>
            <a:ext cx="9144000" cy="687691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176606"/>
            <a:ext cx="9144000" cy="369332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ru-RU" dirty="0">
                <a:latin typeface="EagleSans-Bold" pitchFamily="2" charset="0"/>
              </a:rPr>
              <a:t>2</a:t>
            </a:r>
            <a:r>
              <a:rPr lang="ru-RU" dirty="0" smtClean="0">
                <a:latin typeface="EagleSans-Bold" pitchFamily="2" charset="0"/>
              </a:rPr>
              <a:t>) Вывод всех статей из БД на страницу со статьями. </a:t>
            </a:r>
            <a:endParaRPr lang="ru-RU" dirty="0">
              <a:latin typeface="EagleSans-Bold" pitchFamily="2" charset="0"/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9" t="13058" r="56392" b="61787"/>
          <a:stretch/>
        </p:blipFill>
        <p:spPr bwMode="auto">
          <a:xfrm>
            <a:off x="102952" y="692696"/>
            <a:ext cx="4996207" cy="17251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74" t="11866" r="28101" b="15600"/>
          <a:stretch/>
        </p:blipFill>
        <p:spPr bwMode="auto">
          <a:xfrm>
            <a:off x="1101840" y="2492896"/>
            <a:ext cx="6750516" cy="40488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691820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83" r="17585"/>
          <a:stretch/>
        </p:blipFill>
        <p:spPr>
          <a:xfrm>
            <a:off x="0" y="-18916"/>
            <a:ext cx="9144000" cy="687691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176606"/>
            <a:ext cx="9144000" cy="646331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ru-RU" dirty="0" smtClean="0">
                <a:latin typeface="EagleSans-Bold" pitchFamily="2" charset="0"/>
              </a:rPr>
              <a:t>3) Вывод из БД названия определенного коктейля, статью которого выбрал пользователь.</a:t>
            </a:r>
            <a:endParaRPr lang="ru-RU" dirty="0">
              <a:latin typeface="EagleSans-Bold" pitchFamily="2" charset="0"/>
            </a:endParaRP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0" t="19108" r="53454" b="63848"/>
          <a:stretch/>
        </p:blipFill>
        <p:spPr bwMode="auto">
          <a:xfrm>
            <a:off x="148712" y="908720"/>
            <a:ext cx="5288437" cy="11689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850" r="13925" b="95467"/>
          <a:stretch/>
        </p:blipFill>
        <p:spPr bwMode="auto">
          <a:xfrm>
            <a:off x="5796136" y="1202890"/>
            <a:ext cx="3059646" cy="5124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472" y="2276872"/>
            <a:ext cx="9144000" cy="646331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ru-RU" dirty="0">
                <a:latin typeface="EagleSans-Bold" pitchFamily="2" charset="0"/>
              </a:rPr>
              <a:t>4</a:t>
            </a:r>
            <a:r>
              <a:rPr lang="ru-RU" dirty="0" smtClean="0">
                <a:latin typeface="EagleSans-Bold" pitchFamily="2" charset="0"/>
              </a:rPr>
              <a:t>) Вывод из БД определенного названия, крепости и определенной категории, в зависимости от того, какую статью выбрал пользователь.</a:t>
            </a:r>
            <a:endParaRPr lang="ru-RU" dirty="0">
              <a:latin typeface="EagleSans-Bold" pitchFamily="2" charset="0"/>
            </a:endParaRPr>
          </a:p>
        </p:txBody>
      </p:sp>
      <p:pic>
        <p:nvPicPr>
          <p:cNvPr id="14341" name="Picture 5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25" t="33200" r="61100" b="30267"/>
          <a:stretch/>
        </p:blipFill>
        <p:spPr bwMode="auto">
          <a:xfrm>
            <a:off x="2411760" y="2990619"/>
            <a:ext cx="3703208" cy="22202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42" name="Picture 6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5" t="12000" r="27412" b="65733"/>
          <a:stretch/>
        </p:blipFill>
        <p:spPr bwMode="auto">
          <a:xfrm>
            <a:off x="600959" y="5245168"/>
            <a:ext cx="7949025" cy="14180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605961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83" r="17585"/>
          <a:stretch/>
        </p:blipFill>
        <p:spPr>
          <a:xfrm>
            <a:off x="40" y="-18916"/>
            <a:ext cx="9144000" cy="6876916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40" y="260648"/>
            <a:ext cx="9143960" cy="369332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ru-RU" dirty="0" smtClean="0">
                <a:solidFill>
                  <a:schemeClr val="tx1"/>
                </a:solidFill>
                <a:latin typeface="EagleSans-Bold" pitchFamily="2" charset="0"/>
              </a:rPr>
              <a:t>ТЕХНИЧЕСКАЯ ИНФОРМАЦИЯ</a:t>
            </a:r>
            <a:endParaRPr lang="ru-RU" dirty="0" smtClean="0">
              <a:solidFill>
                <a:schemeClr val="tx1"/>
              </a:solidFill>
              <a:latin typeface="EagleSans-Bold" pitchFamily="2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11464" y="1052736"/>
            <a:ext cx="9144000" cy="2246769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ru-RU" sz="2000" dirty="0" smtClean="0">
                <a:latin typeface="EagleSans-Bold" pitchFamily="2" charset="0"/>
                <a:cs typeface="Segoe UI Light" pitchFamily="34" charset="0"/>
              </a:rPr>
              <a:t>Сайт был сверстан с использованием CSS-классов, входящих в состав </a:t>
            </a:r>
            <a:r>
              <a:rPr lang="ru-RU" sz="2000" dirty="0" err="1" smtClean="0">
                <a:latin typeface="EagleSans-Bold" pitchFamily="2" charset="0"/>
                <a:cs typeface="Segoe UI Light" pitchFamily="34" charset="0"/>
              </a:rPr>
              <a:t>фреймворка</a:t>
            </a:r>
            <a:r>
              <a:rPr lang="ru-RU" sz="2000" dirty="0" smtClean="0">
                <a:latin typeface="EagleSans-Bold" pitchFamily="2" charset="0"/>
                <a:cs typeface="Segoe UI Light" pitchFamily="34" charset="0"/>
              </a:rPr>
              <a:t> </a:t>
            </a:r>
            <a:r>
              <a:rPr lang="ru-RU" sz="2000" dirty="0" err="1" smtClean="0">
                <a:latin typeface="EagleSans-Bold" pitchFamily="2" charset="0"/>
                <a:cs typeface="Segoe UI Light" pitchFamily="34" charset="0"/>
              </a:rPr>
              <a:t>Bootstrap</a:t>
            </a:r>
            <a:r>
              <a:rPr lang="ru-RU" sz="2000" dirty="0" smtClean="0">
                <a:latin typeface="EagleSans-Bold" pitchFamily="2" charset="0"/>
                <a:cs typeface="Segoe UI Light" pitchFamily="34" charset="0"/>
              </a:rPr>
              <a:t> 4 – свободного набора инструментов для создания сайтов и веб-приложений. </a:t>
            </a:r>
          </a:p>
          <a:p>
            <a:pPr algn="ctr"/>
            <a:r>
              <a:rPr lang="ru-RU" sz="2000" dirty="0" smtClean="0">
                <a:latin typeface="EagleSans-Bold" pitchFamily="2" charset="0"/>
                <a:cs typeface="Segoe UI Light" pitchFamily="34" charset="0"/>
              </a:rPr>
              <a:t>Также на сайте используются адаптивные пиктограммы, взятые из </a:t>
            </a:r>
            <a:r>
              <a:rPr lang="ru-RU" sz="2000" dirty="0" err="1" smtClean="0">
                <a:latin typeface="EagleSans-Bold" pitchFamily="2" charset="0"/>
                <a:cs typeface="Segoe UI Light" pitchFamily="34" charset="0"/>
              </a:rPr>
              <a:t>фреймворка</a:t>
            </a:r>
            <a:r>
              <a:rPr lang="ru-RU" sz="2000" dirty="0" smtClean="0">
                <a:latin typeface="EagleSans-Bold" pitchFamily="2" charset="0"/>
                <a:cs typeface="Segoe UI Light" pitchFamily="34" charset="0"/>
              </a:rPr>
              <a:t> </a:t>
            </a:r>
            <a:r>
              <a:rPr lang="ru-RU" sz="2000" dirty="0" err="1" smtClean="0">
                <a:latin typeface="EagleSans-Bold" pitchFamily="2" charset="0"/>
                <a:cs typeface="Segoe UI Light" pitchFamily="34" charset="0"/>
              </a:rPr>
              <a:t>Open</a:t>
            </a:r>
            <a:r>
              <a:rPr lang="ru-RU" sz="2000" dirty="0" smtClean="0">
                <a:latin typeface="EagleSans-Bold" pitchFamily="2" charset="0"/>
                <a:cs typeface="Segoe UI Light" pitchFamily="34" charset="0"/>
              </a:rPr>
              <a:t> </a:t>
            </a:r>
            <a:r>
              <a:rPr lang="ru-RU" sz="2000" dirty="0" err="1" smtClean="0">
                <a:latin typeface="EagleSans-Bold" pitchFamily="2" charset="0"/>
                <a:cs typeface="Segoe UI Light" pitchFamily="34" charset="0"/>
              </a:rPr>
              <a:t>Iconic</a:t>
            </a:r>
            <a:r>
              <a:rPr lang="ru-RU" sz="2000" dirty="0" smtClean="0">
                <a:latin typeface="EagleSans-Bold" pitchFamily="2" charset="0"/>
                <a:cs typeface="Segoe UI Light" pitchFamily="34" charset="0"/>
              </a:rPr>
              <a:t>.</a:t>
            </a:r>
          </a:p>
          <a:p>
            <a:pPr algn="ctr"/>
            <a:r>
              <a:rPr lang="ru-RU" sz="2000" dirty="0" smtClean="0">
                <a:latin typeface="EagleSans-Bold" pitchFamily="2" charset="0"/>
                <a:cs typeface="Segoe UI Light" pitchFamily="34" charset="0"/>
              </a:rPr>
              <a:t>Сайт реализован как кроссплатформенный и </a:t>
            </a:r>
            <a:r>
              <a:rPr lang="ru-RU" sz="2000" dirty="0" err="1" smtClean="0">
                <a:latin typeface="EagleSans-Bold" pitchFamily="2" charset="0"/>
                <a:cs typeface="Segoe UI Light" pitchFamily="34" charset="0"/>
              </a:rPr>
              <a:t>кроссбраузерный</a:t>
            </a:r>
            <a:r>
              <a:rPr lang="ru-RU" sz="2000" dirty="0" smtClean="0">
                <a:latin typeface="EagleSans-Bold" pitchFamily="2" charset="0"/>
                <a:cs typeface="Segoe UI Light" pitchFamily="34" charset="0"/>
              </a:rPr>
              <a:t> с помощью адаптирующихся под разный размер экрана блоков.</a:t>
            </a:r>
            <a:endParaRPr lang="ru-RU" sz="2000" dirty="0">
              <a:latin typeface="EagleSans-Bold" pitchFamily="2" charset="0"/>
              <a:cs typeface="Segoe UI Light" pitchFamily="34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0" y="3573016"/>
            <a:ext cx="9143960" cy="369332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ru-RU" dirty="0" smtClean="0">
                <a:solidFill>
                  <a:schemeClr val="tx1"/>
                </a:solidFill>
                <a:latin typeface="EagleSans-Bold" pitchFamily="2" charset="0"/>
              </a:rPr>
              <a:t>ФУНКЦИИ САЙТА</a:t>
            </a:r>
            <a:endParaRPr lang="ru-RU" dirty="0" smtClean="0">
              <a:solidFill>
                <a:schemeClr val="tx1"/>
              </a:solidFill>
              <a:latin typeface="EagleSans-Bold" pitchFamily="2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0" y="4149080"/>
            <a:ext cx="9143960" cy="2308324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ru-RU" dirty="0">
                <a:latin typeface="EagleSans-Bold" pitchFamily="2" charset="0"/>
              </a:rPr>
              <a:t>Основными функциями сайта являются: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ru-RU" dirty="0">
                <a:latin typeface="EagleSans-Bold" pitchFamily="2" charset="0"/>
              </a:rPr>
              <a:t>Возможность поиска статей о разнообразных алкогольных и безалкогольных коктейлях для всех пользователей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ru-RU" dirty="0">
                <a:latin typeface="EagleSans-Bold" pitchFamily="2" charset="0"/>
              </a:rPr>
              <a:t>Функция поиска рецептов коктейлей с </a:t>
            </a:r>
            <a:r>
              <a:rPr lang="ru-RU" dirty="0" err="1">
                <a:latin typeface="EagleSans-Bold" pitchFamily="2" charset="0"/>
              </a:rPr>
              <a:t>возможнностью</a:t>
            </a:r>
            <a:r>
              <a:rPr lang="ru-RU" dirty="0">
                <a:latin typeface="EagleSans-Bold" pitchFamily="2" charset="0"/>
              </a:rPr>
              <a:t> фильтрации по конкретным </a:t>
            </a:r>
            <a:r>
              <a:rPr lang="ru-RU" dirty="0" err="1">
                <a:latin typeface="EagleSans-Bold" pitchFamily="2" charset="0"/>
              </a:rPr>
              <a:t>ингридиентам</a:t>
            </a:r>
            <a:r>
              <a:rPr lang="ru-RU" dirty="0">
                <a:latin typeface="EagleSans-Bold" pitchFamily="2" charset="0"/>
              </a:rPr>
              <a:t> для всех пользователей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ru-RU" dirty="0">
                <a:latin typeface="EagleSans-Bold" pitchFamily="2" charset="0"/>
              </a:rPr>
              <a:t>Функция регистрации и авторизации на сайте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ru-RU" dirty="0">
                <a:latin typeface="EagleSans-Bold" pitchFamily="2" charset="0"/>
              </a:rPr>
              <a:t>Возможность добавлять, оценивать и комментировать статьи для авторизованных пользователей</a:t>
            </a:r>
          </a:p>
        </p:txBody>
      </p:sp>
    </p:spTree>
    <p:extLst>
      <p:ext uri="{BB962C8B-B14F-4D97-AF65-F5344CB8AC3E}">
        <p14:creationId xmlns:p14="http://schemas.microsoft.com/office/powerpoint/2010/main" val="7067141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83" r="17585"/>
          <a:stretch/>
        </p:blipFill>
        <p:spPr>
          <a:xfrm>
            <a:off x="0" y="-18916"/>
            <a:ext cx="9144000" cy="687691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176606"/>
            <a:ext cx="9144000" cy="646331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ru-RU" dirty="0">
                <a:latin typeface="EagleSans-Bold" pitchFamily="2" charset="0"/>
              </a:rPr>
              <a:t>5</a:t>
            </a:r>
            <a:r>
              <a:rPr lang="ru-RU" dirty="0" smtClean="0">
                <a:latin typeface="EagleSans-Bold" pitchFamily="2" charset="0"/>
              </a:rPr>
              <a:t>) Вывод из БД определенной картинки, текста статьи, а также ссылки с дополнительными источниками для определенной статьи.</a:t>
            </a:r>
            <a:endParaRPr lang="ru-RU" dirty="0">
              <a:latin typeface="EagleSans-Bold" pitchFamily="2" charset="0"/>
            </a:endParaRP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3" t="12000" r="30335" b="5430"/>
          <a:stretch/>
        </p:blipFill>
        <p:spPr bwMode="auto">
          <a:xfrm>
            <a:off x="1979712" y="955608"/>
            <a:ext cx="5184576" cy="37477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50" t="43200" r="20900" b="23200"/>
          <a:stretch/>
        </p:blipFill>
        <p:spPr bwMode="auto">
          <a:xfrm>
            <a:off x="863588" y="4823328"/>
            <a:ext cx="7416824" cy="18879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830351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83" r="17585"/>
          <a:stretch/>
        </p:blipFill>
        <p:spPr>
          <a:xfrm>
            <a:off x="0" y="-18916"/>
            <a:ext cx="9144000" cy="687691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176606"/>
            <a:ext cx="9144000" cy="1754326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ru-RU" dirty="0" smtClean="0">
                <a:latin typeface="EagleSans-Bold" pitchFamily="2" charset="0"/>
              </a:rPr>
              <a:t>6) Вывод из БД ингредиентов для коктейля. Для этого мы обращаемся в 3 таблицы: с продуктами(</a:t>
            </a:r>
            <a:r>
              <a:rPr lang="en-US" dirty="0" smtClean="0">
                <a:latin typeface="EagleSans-Bold" pitchFamily="2" charset="0"/>
              </a:rPr>
              <a:t>product)</a:t>
            </a:r>
            <a:r>
              <a:rPr lang="en-US" dirty="0">
                <a:latin typeface="EagleSans-Bold" pitchFamily="2" charset="0"/>
              </a:rPr>
              <a:t>;</a:t>
            </a:r>
            <a:r>
              <a:rPr lang="ru-RU" dirty="0" smtClean="0">
                <a:latin typeface="EagleSans-Bold" pitchFamily="2" charset="0"/>
              </a:rPr>
              <a:t> с объединением определенных продуктов  с номером статьи(</a:t>
            </a:r>
            <a:r>
              <a:rPr lang="en-US" dirty="0" err="1" smtClean="0">
                <a:latin typeface="EagleSans-Bold" pitchFamily="2" charset="0"/>
              </a:rPr>
              <a:t>set_ingredients</a:t>
            </a:r>
            <a:r>
              <a:rPr lang="en-US" dirty="0" smtClean="0">
                <a:latin typeface="EagleSans-Bold" pitchFamily="2" charset="0"/>
              </a:rPr>
              <a:t>)</a:t>
            </a:r>
            <a:r>
              <a:rPr lang="en-US" dirty="0">
                <a:latin typeface="EagleSans-Bold" pitchFamily="2" charset="0"/>
              </a:rPr>
              <a:t>;</a:t>
            </a:r>
            <a:r>
              <a:rPr lang="ru-RU" dirty="0" smtClean="0">
                <a:latin typeface="EagleSans-Bold" pitchFamily="2" charset="0"/>
              </a:rPr>
              <a:t> с таблицей, где происходит связь определенных продуктов для коктейля с определенной «размерностью» этих ингредиентов(ведь каждый коктейль имеет свое количество </a:t>
            </a:r>
            <a:r>
              <a:rPr lang="ru-RU" dirty="0" err="1" smtClean="0">
                <a:latin typeface="EagleSans-Bold" pitchFamily="2" charset="0"/>
              </a:rPr>
              <a:t>игредиентов,а</a:t>
            </a:r>
            <a:r>
              <a:rPr lang="ru-RU" dirty="0" smtClean="0">
                <a:latin typeface="EagleSans-Bold" pitchFamily="2" charset="0"/>
              </a:rPr>
              <a:t> ингредиенты имеет свою «размерность»)</a:t>
            </a:r>
            <a:endParaRPr lang="ru-RU" dirty="0">
              <a:latin typeface="EagleSans-Bold" pitchFamily="2" charset="0"/>
            </a:endParaRP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48" t="41512" r="29794" b="21787"/>
          <a:stretch/>
        </p:blipFill>
        <p:spPr bwMode="auto">
          <a:xfrm>
            <a:off x="179512" y="2060848"/>
            <a:ext cx="7956223" cy="25169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50" t="56800" r="30650" b="30400"/>
          <a:stretch/>
        </p:blipFill>
        <p:spPr bwMode="auto">
          <a:xfrm>
            <a:off x="455444" y="4797128"/>
            <a:ext cx="8233111" cy="10081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433508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83" r="17585"/>
          <a:stretch/>
        </p:blipFill>
        <p:spPr>
          <a:xfrm>
            <a:off x="0" y="-18916"/>
            <a:ext cx="9144000" cy="687691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176606"/>
            <a:ext cx="9144000" cy="1754326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ru-RU" dirty="0">
                <a:latin typeface="EagleSans-Bold" pitchFamily="2" charset="0"/>
              </a:rPr>
              <a:t>7</a:t>
            </a:r>
            <a:r>
              <a:rPr lang="ru-RU" dirty="0" smtClean="0">
                <a:latin typeface="EagleSans-Bold" pitchFamily="2" charset="0"/>
              </a:rPr>
              <a:t>) Возможность оценить статью, поставив ей положительную (</a:t>
            </a:r>
            <a:r>
              <a:rPr lang="en-US" dirty="0" smtClean="0">
                <a:latin typeface="EagleSans-Bold" pitchFamily="2" charset="0"/>
              </a:rPr>
              <a:t>LIKE)</a:t>
            </a:r>
            <a:r>
              <a:rPr lang="ru-RU" dirty="0" smtClean="0">
                <a:latin typeface="EagleSans-Bold" pitchFamily="2" charset="0"/>
              </a:rPr>
              <a:t> или отрицательную оценку (</a:t>
            </a:r>
            <a:r>
              <a:rPr lang="en-US" dirty="0" smtClean="0">
                <a:latin typeface="EagleSans-Bold" pitchFamily="2" charset="0"/>
              </a:rPr>
              <a:t>DISLIKE)</a:t>
            </a:r>
            <a:r>
              <a:rPr lang="ru-RU" dirty="0" smtClean="0">
                <a:latin typeface="EagleSans-Bold" pitchFamily="2" charset="0"/>
              </a:rPr>
              <a:t>, что прибавит к «текущему рейтингу», либо +1, либо -1 соответственно(</a:t>
            </a:r>
            <a:r>
              <a:rPr lang="ru-RU" u="sng" dirty="0" smtClean="0">
                <a:latin typeface="EagleSans-Bold" pitchFamily="2" charset="0"/>
              </a:rPr>
              <a:t>данные отправляются в таблицу </a:t>
            </a:r>
            <a:r>
              <a:rPr lang="en-US" u="sng" dirty="0" smtClean="0">
                <a:latin typeface="EagleSans-Bold" pitchFamily="2" charset="0"/>
              </a:rPr>
              <a:t>“sum” </a:t>
            </a:r>
            <a:r>
              <a:rPr lang="ru-RU" u="sng" dirty="0" smtClean="0">
                <a:latin typeface="EagleSans-Bold" pitchFamily="2" charset="0"/>
              </a:rPr>
              <a:t>и суммируются при выводе информации</a:t>
            </a:r>
            <a:r>
              <a:rPr lang="ru-RU" dirty="0" smtClean="0">
                <a:latin typeface="EagleSans-Bold" pitchFamily="2" charset="0"/>
              </a:rPr>
              <a:t>). После оценки, кнопки блокируется, что не дает пользователю бесконечно ставить оценки(</a:t>
            </a:r>
            <a:r>
              <a:rPr lang="ru-RU" u="sng" dirty="0" smtClean="0">
                <a:latin typeface="EagleSans-Bold" pitchFamily="2" charset="0"/>
              </a:rPr>
              <a:t>с помощью переменной </a:t>
            </a:r>
            <a:r>
              <a:rPr lang="en-US" u="sng" dirty="0" smtClean="0">
                <a:latin typeface="EagleSans-Bold" pitchFamily="2" charset="0"/>
              </a:rPr>
              <a:t>“paste”</a:t>
            </a:r>
            <a:r>
              <a:rPr lang="ru-RU" u="sng" dirty="0" smtClean="0">
                <a:latin typeface="EagleSans-Bold" pitchFamily="2" charset="0"/>
              </a:rPr>
              <a:t>, которая равна </a:t>
            </a:r>
            <a:r>
              <a:rPr lang="en-US" u="sng" dirty="0" smtClean="0">
                <a:latin typeface="EagleSans-Bold" pitchFamily="2" charset="0"/>
              </a:rPr>
              <a:t>“disabled</a:t>
            </a:r>
            <a:r>
              <a:rPr lang="ru-RU" u="sng" dirty="0" smtClean="0">
                <a:latin typeface="EagleSans-Bold" pitchFamily="2" charset="0"/>
              </a:rPr>
              <a:t>» и подставляется в код </a:t>
            </a:r>
            <a:r>
              <a:rPr lang="en-US" u="sng" dirty="0" smtClean="0">
                <a:latin typeface="EagleSans-Bold" pitchFamily="2" charset="0"/>
              </a:rPr>
              <a:t>html</a:t>
            </a:r>
            <a:r>
              <a:rPr lang="en-US" dirty="0" smtClean="0">
                <a:latin typeface="EagleSans-Bold" pitchFamily="2" charset="0"/>
              </a:rPr>
              <a:t>)</a:t>
            </a:r>
            <a:r>
              <a:rPr lang="ru-RU" dirty="0" smtClean="0">
                <a:latin typeface="EagleSans-Bold" pitchFamily="2" charset="0"/>
              </a:rPr>
              <a:t>.</a:t>
            </a:r>
            <a:endParaRPr lang="ru-RU" dirty="0">
              <a:latin typeface="EagleSans-Bold" pitchFamily="2" charset="0"/>
            </a:endParaRP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80" t="23643" r="35902" b="7628"/>
          <a:stretch/>
        </p:blipFill>
        <p:spPr bwMode="auto">
          <a:xfrm>
            <a:off x="1333892" y="2023120"/>
            <a:ext cx="6476215" cy="47134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411498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83" r="17585"/>
          <a:stretch/>
        </p:blipFill>
        <p:spPr>
          <a:xfrm>
            <a:off x="0" y="-18916"/>
            <a:ext cx="9144000" cy="6876916"/>
          </a:xfrm>
          <a:prstGeom prst="rect">
            <a:avLst/>
          </a:prstGeom>
        </p:spPr>
      </p:pic>
      <p:pic>
        <p:nvPicPr>
          <p:cNvPr id="1843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08" t="53975" r="30954" b="33471"/>
          <a:stretch/>
        </p:blipFill>
        <p:spPr bwMode="auto">
          <a:xfrm>
            <a:off x="165331" y="1196752"/>
            <a:ext cx="8820472" cy="9896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45" t="54983" r="30335" b="33333"/>
          <a:stretch/>
        </p:blipFill>
        <p:spPr bwMode="auto">
          <a:xfrm>
            <a:off x="142459" y="3573016"/>
            <a:ext cx="8820472" cy="9054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97518" y="2708920"/>
            <a:ext cx="8556098" cy="369332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ru-RU" dirty="0" smtClean="0">
                <a:latin typeface="EagleSans-Bold" pitchFamily="2" charset="0"/>
              </a:rPr>
              <a:t>Я поставил положительную оценку:</a:t>
            </a:r>
            <a:endParaRPr lang="ru-RU" dirty="0">
              <a:latin typeface="EagleSans-Bold" pitchFamily="2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269776" y="5445224"/>
            <a:ext cx="8604448" cy="83099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ru-RU" sz="2400" dirty="0" smtClean="0">
                <a:latin typeface="EagleSans-Bold" pitchFamily="2" charset="0"/>
                <a:cs typeface="Segoe UI Light" pitchFamily="34" charset="0"/>
              </a:rPr>
              <a:t>Неавторизованные пользователи не имеют доступа к рейтингу! </a:t>
            </a:r>
            <a:endParaRPr lang="ru-RU" sz="2400" dirty="0">
              <a:latin typeface="EagleSans-Bold" pitchFamily="2" charset="0"/>
              <a:cs typeface="Segoe UI Ligh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56265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83" r="17585"/>
          <a:stretch/>
        </p:blipFill>
        <p:spPr>
          <a:xfrm>
            <a:off x="0" y="-18916"/>
            <a:ext cx="9144000" cy="687691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176606"/>
            <a:ext cx="9144000" cy="1200329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ru-RU" dirty="0" smtClean="0">
                <a:latin typeface="EagleSans-Bold" pitchFamily="2" charset="0"/>
              </a:rPr>
              <a:t>8) Возможность комментировать статьи. </a:t>
            </a:r>
            <a:r>
              <a:rPr lang="ru-RU" u="sng" dirty="0" smtClean="0">
                <a:latin typeface="EagleSans-Bold" pitchFamily="2" charset="0"/>
              </a:rPr>
              <a:t>Авторизированный</a:t>
            </a:r>
            <a:r>
              <a:rPr lang="ru-RU" dirty="0" smtClean="0">
                <a:latin typeface="EagleSans-Bold" pitchFamily="2" charset="0"/>
              </a:rPr>
              <a:t> пользователь имеет </a:t>
            </a:r>
            <a:r>
              <a:rPr lang="ru-RU" dirty="0">
                <a:latin typeface="EagleSans-Bold" pitchFamily="2" charset="0"/>
              </a:rPr>
              <a:t>в</a:t>
            </a:r>
            <a:r>
              <a:rPr lang="ru-RU" dirty="0" smtClean="0">
                <a:latin typeface="EagleSans-Bold" pitchFamily="2" charset="0"/>
              </a:rPr>
              <a:t>озможность прокомментировать статью с коктейлем(неавторизированный пользователь не может оставить комментарий). </a:t>
            </a:r>
            <a:endParaRPr lang="ru-RU" dirty="0">
              <a:latin typeface="EagleSans-Bold" pitchFamily="2" charset="0"/>
            </a:endParaRPr>
          </a:p>
        </p:txBody>
      </p:sp>
      <p:pic>
        <p:nvPicPr>
          <p:cNvPr id="1945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3" t="75190" r="27552" b="12714"/>
          <a:stretch/>
        </p:blipFill>
        <p:spPr bwMode="auto">
          <a:xfrm>
            <a:off x="344078" y="5085184"/>
            <a:ext cx="8455843" cy="8295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0" y="4112205"/>
            <a:ext cx="9144000" cy="646331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ru-RU" dirty="0" smtClean="0">
                <a:latin typeface="EagleSans-Bold" pitchFamily="2" charset="0"/>
              </a:rPr>
              <a:t>Для этого он должен ввести в поле для комментариев, свое сообщение. После чего нажать «Добавить комментарий».</a:t>
            </a:r>
            <a:endParaRPr lang="ru-RU" dirty="0">
              <a:latin typeface="EagleSans-Bold" pitchFamily="2" charset="0"/>
            </a:endParaRPr>
          </a:p>
        </p:txBody>
      </p:sp>
      <p:pic>
        <p:nvPicPr>
          <p:cNvPr id="19460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5" t="48413" r="26900" b="12800"/>
          <a:stretch/>
        </p:blipFill>
        <p:spPr bwMode="auto">
          <a:xfrm>
            <a:off x="629053" y="1484784"/>
            <a:ext cx="7885893" cy="24782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915439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83" r="17585"/>
          <a:stretch/>
        </p:blipFill>
        <p:spPr>
          <a:xfrm>
            <a:off x="0" y="-18916"/>
            <a:ext cx="9144000" cy="6876916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0" y="132632"/>
            <a:ext cx="9144000" cy="369332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ru-RU" dirty="0" smtClean="0">
                <a:latin typeface="EagleSans-Bold" pitchFamily="2" charset="0"/>
              </a:rPr>
              <a:t>Нельзя оставлять пустые комментарии</a:t>
            </a:r>
            <a:endParaRPr lang="ru-RU" dirty="0">
              <a:latin typeface="EagleSans-Bold" pitchFamily="2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34" y="548680"/>
            <a:ext cx="8915329" cy="1144536"/>
          </a:xfrm>
          <a:prstGeom prst="rect">
            <a:avLst/>
          </a:prstGeom>
        </p:spPr>
      </p:pic>
      <p:pic>
        <p:nvPicPr>
          <p:cNvPr id="21506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44" t="34777" r="29253" b="60412"/>
          <a:stretch/>
        </p:blipFill>
        <p:spPr bwMode="auto">
          <a:xfrm>
            <a:off x="293553" y="2540812"/>
            <a:ext cx="8556893" cy="4470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Прямоугольник 5"/>
          <p:cNvSpPr/>
          <p:nvPr/>
        </p:nvSpPr>
        <p:spPr>
          <a:xfrm>
            <a:off x="0" y="1750274"/>
            <a:ext cx="9144000" cy="646331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ru-RU" dirty="0" smtClean="0">
                <a:latin typeface="EagleSans-Bold" pitchFamily="2" charset="0"/>
              </a:rPr>
              <a:t>За это отвечает «</a:t>
            </a:r>
            <a:r>
              <a:rPr lang="en-US" dirty="0" smtClean="0">
                <a:latin typeface="EagleSans-Bold" pitchFamily="2" charset="0"/>
              </a:rPr>
              <a:t>required</a:t>
            </a:r>
            <a:r>
              <a:rPr lang="ru-RU" dirty="0" smtClean="0">
                <a:latin typeface="EagleSans-Bold" pitchFamily="2" charset="0"/>
              </a:rPr>
              <a:t>», запрашивая автоматически заполнить текст семантикой</a:t>
            </a:r>
            <a:endParaRPr lang="ru-RU" dirty="0">
              <a:latin typeface="EagleSans-Bold" pitchFamily="2" charset="0"/>
            </a:endParaRPr>
          </a:p>
        </p:txBody>
      </p:sp>
      <p:pic>
        <p:nvPicPr>
          <p:cNvPr id="21507" name="Picture 3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54" t="65842" r="30644" b="24124"/>
          <a:stretch/>
        </p:blipFill>
        <p:spPr bwMode="auto">
          <a:xfrm>
            <a:off x="707008" y="4384471"/>
            <a:ext cx="7729979" cy="6881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Прямоугольник 7"/>
          <p:cNvSpPr/>
          <p:nvPr/>
        </p:nvSpPr>
        <p:spPr>
          <a:xfrm>
            <a:off x="0" y="3068960"/>
            <a:ext cx="9144000" cy="1200329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ru-RU" dirty="0" smtClean="0">
                <a:latin typeface="EagleSans-Bold" pitchFamily="2" charset="0"/>
              </a:rPr>
              <a:t>Комментарий появляется сразу после нажатия «Добавить комментарий» и выглядит так: сверху слева указывается логин пользователя</a:t>
            </a:r>
            <a:r>
              <a:rPr lang="en-US" dirty="0" smtClean="0">
                <a:latin typeface="EagleSans-Bold" pitchFamily="2" charset="0"/>
              </a:rPr>
              <a:t>;</a:t>
            </a:r>
            <a:r>
              <a:rPr lang="ru-RU" dirty="0" smtClean="0">
                <a:latin typeface="EagleSans-Bold" pitchFamily="2" charset="0"/>
              </a:rPr>
              <a:t> ниже находится текст комментария</a:t>
            </a:r>
            <a:r>
              <a:rPr lang="en-US" dirty="0" smtClean="0">
                <a:latin typeface="EagleSans-Bold" pitchFamily="2" charset="0"/>
              </a:rPr>
              <a:t>; </a:t>
            </a:r>
            <a:r>
              <a:rPr lang="ru-RU" dirty="0" smtClean="0">
                <a:latin typeface="EagleSans-Bold" pitchFamily="2" charset="0"/>
              </a:rPr>
              <a:t>в правом нижнем углу дата и время когда оставлен комментарий.</a:t>
            </a:r>
            <a:endParaRPr lang="ru-RU" dirty="0">
              <a:latin typeface="EagleSans-Bold" pitchFamily="2" charset="0"/>
            </a:endParaRPr>
          </a:p>
        </p:txBody>
      </p:sp>
      <p:pic>
        <p:nvPicPr>
          <p:cNvPr id="21508" name="Picture 4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75" t="46933" r="20675" b="24666"/>
          <a:stretch/>
        </p:blipFill>
        <p:spPr bwMode="auto">
          <a:xfrm>
            <a:off x="1451372" y="5157192"/>
            <a:ext cx="6241256" cy="15280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05537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83" r="17585"/>
          <a:stretch/>
        </p:blipFill>
        <p:spPr>
          <a:xfrm>
            <a:off x="0" y="-18916"/>
            <a:ext cx="9144000" cy="687691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32" t="13333" r="20361" b="7492"/>
          <a:stretch/>
        </p:blipFill>
        <p:spPr bwMode="auto">
          <a:xfrm>
            <a:off x="542041" y="980728"/>
            <a:ext cx="8059917" cy="54298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0" y="292006"/>
            <a:ext cx="9144000" cy="369332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ru-RU" dirty="0" smtClean="0">
                <a:latin typeface="EagleSans-Bold" pitchFamily="2" charset="0"/>
              </a:rPr>
              <a:t>Весь код, позволяющий взаимодействовать с комментариями</a:t>
            </a:r>
            <a:endParaRPr lang="ru-RU" dirty="0">
              <a:latin typeface="EagleSans-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35742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83" r="17585"/>
          <a:stretch/>
        </p:blipFill>
        <p:spPr>
          <a:xfrm>
            <a:off x="0" y="-18916"/>
            <a:ext cx="9144000" cy="6876916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0" y="2096103"/>
            <a:ext cx="9144000" cy="2215991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pPr algn="ctr"/>
            <a:r>
              <a:rPr lang="en-US" sz="13800" dirty="0" smtClean="0">
                <a:solidFill>
                  <a:schemeClr val="bg1"/>
                </a:solidFill>
                <a:latin typeface="EagleSans-Bold" pitchFamily="2" charset="0"/>
              </a:rPr>
              <a:t>Wiki</a:t>
            </a:r>
            <a:endParaRPr lang="ru-RU" sz="13800" dirty="0">
              <a:solidFill>
                <a:schemeClr val="bg1"/>
              </a:solidFill>
              <a:latin typeface="EagleSans-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10876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83" r="17585"/>
          <a:stretch/>
        </p:blipFill>
        <p:spPr>
          <a:xfrm>
            <a:off x="0" y="-18916"/>
            <a:ext cx="9144000" cy="687691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256120"/>
            <a:ext cx="9144000" cy="369332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ru-RU" dirty="0" smtClean="0">
                <a:latin typeface="EagleSans-Bold" pitchFamily="2" charset="0"/>
              </a:rPr>
              <a:t>Я создал 2 статьи Вики:</a:t>
            </a:r>
            <a:endParaRPr lang="ru-RU" dirty="0">
              <a:latin typeface="EagleSans-Bold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764704"/>
            <a:ext cx="9144000" cy="369332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ru-RU" dirty="0" smtClean="0">
                <a:latin typeface="EagleSans-Bold" pitchFamily="2" charset="0"/>
              </a:rPr>
              <a:t>1) Взаимодействие с БД</a:t>
            </a:r>
            <a:endParaRPr lang="ru-RU" dirty="0">
              <a:latin typeface="EagleSans-Bold" pitchFamily="2" charset="0"/>
            </a:endParaRPr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15" t="9120" r="1186" b="10928"/>
          <a:stretch/>
        </p:blipFill>
        <p:spPr bwMode="auto">
          <a:xfrm>
            <a:off x="77824" y="2126442"/>
            <a:ext cx="5676048" cy="3260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531" name="Picture 3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75" t="25076" r="2225" b="14391"/>
          <a:stretch/>
        </p:blipFill>
        <p:spPr bwMode="auto">
          <a:xfrm>
            <a:off x="3027768" y="4077072"/>
            <a:ext cx="5976664" cy="26191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532" name="Picture 4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70" t="15533" r="953" b="60962"/>
          <a:stretch/>
        </p:blipFill>
        <p:spPr bwMode="auto">
          <a:xfrm>
            <a:off x="2545674" y="1176403"/>
            <a:ext cx="6605174" cy="1079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51900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83" r="17585"/>
          <a:stretch/>
        </p:blipFill>
        <p:spPr>
          <a:xfrm>
            <a:off x="0" y="-18916"/>
            <a:ext cx="9144000" cy="6876916"/>
          </a:xfrm>
          <a:prstGeom prst="rect">
            <a:avLst/>
          </a:prstGeom>
        </p:spPr>
      </p:pic>
      <p:pic>
        <p:nvPicPr>
          <p:cNvPr id="23554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43" t="8935" r="1418" b="5703"/>
          <a:stretch/>
        </p:blipFill>
        <p:spPr bwMode="auto">
          <a:xfrm>
            <a:off x="251520" y="82368"/>
            <a:ext cx="5214762" cy="31440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555" name="Picture 3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25" t="9734" r="1400" b="6665"/>
          <a:stretch/>
        </p:blipFill>
        <p:spPr bwMode="auto">
          <a:xfrm>
            <a:off x="3347864" y="2996952"/>
            <a:ext cx="5694795" cy="34038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556" name="Picture 4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75" t="62533" r="1400" b="10134"/>
          <a:stretch/>
        </p:blipFill>
        <p:spPr bwMode="auto">
          <a:xfrm>
            <a:off x="251520" y="5589240"/>
            <a:ext cx="5344648" cy="1019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963452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500"/>
          <a:stretch/>
        </p:blipFill>
        <p:spPr>
          <a:xfrm>
            <a:off x="-108520" y="0"/>
            <a:ext cx="9433048" cy="6883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8272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83" r="17585"/>
          <a:stretch/>
        </p:blipFill>
        <p:spPr>
          <a:xfrm>
            <a:off x="0" y="-18916"/>
            <a:ext cx="9144000" cy="687691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116632"/>
            <a:ext cx="9144000" cy="369332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ru-RU" dirty="0">
                <a:latin typeface="EagleSans-Bold" pitchFamily="2" charset="0"/>
              </a:rPr>
              <a:t>2</a:t>
            </a:r>
            <a:r>
              <a:rPr lang="ru-RU" dirty="0" smtClean="0">
                <a:latin typeface="EagleSans-Bold" pitchFamily="2" charset="0"/>
              </a:rPr>
              <a:t>) Подключение </a:t>
            </a:r>
            <a:r>
              <a:rPr lang="en-US" dirty="0" smtClean="0">
                <a:latin typeface="EagleSans-Bold" pitchFamily="2" charset="0"/>
              </a:rPr>
              <a:t>bootstrap</a:t>
            </a:r>
            <a:endParaRPr lang="ru-RU" dirty="0">
              <a:latin typeface="EagleSans-Bold" pitchFamily="2" charset="0"/>
            </a:endParaRPr>
          </a:p>
        </p:txBody>
      </p:sp>
      <p:pic>
        <p:nvPicPr>
          <p:cNvPr id="24581" name="Picture 5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99" t="15466" r="1700" b="8267"/>
          <a:stretch/>
        </p:blipFill>
        <p:spPr bwMode="auto">
          <a:xfrm>
            <a:off x="19448" y="1196752"/>
            <a:ext cx="5243491" cy="2808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580" name="Picture 4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42" t="15808" r="799" b="65361"/>
          <a:stretch/>
        </p:blipFill>
        <p:spPr bwMode="auto">
          <a:xfrm>
            <a:off x="3207360" y="620688"/>
            <a:ext cx="5760640" cy="7445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579" name="Picture 3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74" t="10100" r="16401" b="5734"/>
          <a:stretch/>
        </p:blipFill>
        <p:spPr bwMode="auto">
          <a:xfrm>
            <a:off x="3645668" y="3419542"/>
            <a:ext cx="4824536" cy="33733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9554415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83" r="17585"/>
          <a:stretch/>
        </p:blipFill>
        <p:spPr>
          <a:xfrm>
            <a:off x="0" y="-18916"/>
            <a:ext cx="9144000" cy="6876916"/>
          </a:xfrm>
          <a:prstGeom prst="rect">
            <a:avLst/>
          </a:prstGeom>
        </p:spPr>
      </p:pic>
      <p:pic>
        <p:nvPicPr>
          <p:cNvPr id="2560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38" t="12646" r="24407" b="4880"/>
          <a:stretch/>
        </p:blipFill>
        <p:spPr bwMode="auto">
          <a:xfrm>
            <a:off x="1511660" y="600112"/>
            <a:ext cx="6120680" cy="49249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0" y="116632"/>
            <a:ext cx="9144000" cy="369332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ru-RU" dirty="0" smtClean="0">
                <a:latin typeface="EagleSans-Bold" pitchFamily="2" charset="0"/>
              </a:rPr>
              <a:t>2) Оформил страницу «</a:t>
            </a:r>
            <a:r>
              <a:rPr lang="en-US" dirty="0" smtClean="0">
                <a:latin typeface="EagleSans-Bold" pitchFamily="2" charset="0"/>
              </a:rPr>
              <a:t>home”</a:t>
            </a:r>
            <a:endParaRPr lang="ru-RU" dirty="0">
              <a:latin typeface="EagleSans-Bold" pitchFamily="2" charset="0"/>
            </a:endParaRPr>
          </a:p>
        </p:txBody>
      </p:sp>
      <p:pic>
        <p:nvPicPr>
          <p:cNvPr id="25603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74" t="27629" b="62199"/>
          <a:stretch/>
        </p:blipFill>
        <p:spPr bwMode="auto">
          <a:xfrm>
            <a:off x="233772" y="5848868"/>
            <a:ext cx="8676456" cy="6015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9382081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83" r="17585"/>
          <a:stretch/>
        </p:blipFill>
        <p:spPr>
          <a:xfrm>
            <a:off x="0" y="-18916"/>
            <a:ext cx="9144000" cy="6876916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0" y="2096103"/>
            <a:ext cx="9144000" cy="2215991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pPr algn="ctr"/>
            <a:r>
              <a:rPr lang="ru-RU" sz="13800" dirty="0" smtClean="0">
                <a:solidFill>
                  <a:schemeClr val="bg1"/>
                </a:solidFill>
                <a:latin typeface="EagleSans-Bold" pitchFamily="2" charset="0"/>
              </a:rPr>
              <a:t>Задачи</a:t>
            </a:r>
            <a:endParaRPr lang="ru-RU" sz="13800" dirty="0">
              <a:solidFill>
                <a:schemeClr val="bg1"/>
              </a:solidFill>
              <a:latin typeface="EagleSans-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603946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83" r="17585"/>
          <a:stretch/>
        </p:blipFill>
        <p:spPr>
          <a:xfrm>
            <a:off x="0" y="-18916"/>
            <a:ext cx="9144000" cy="687691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176072"/>
            <a:ext cx="9144000" cy="369332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ru-RU" dirty="0" smtClean="0">
                <a:latin typeface="EagleSans-Bold" pitchFamily="2" charset="0"/>
              </a:rPr>
              <a:t>Мы активно пользовались задачами:</a:t>
            </a:r>
            <a:endParaRPr lang="ru-RU" dirty="0">
              <a:latin typeface="EagleSans-Bold" pitchFamily="2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683404"/>
            <a:ext cx="7124066" cy="369332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ru-RU" dirty="0" smtClean="0">
                <a:latin typeface="EagleSans-Bold" pitchFamily="2" charset="0"/>
              </a:rPr>
              <a:t>Я </a:t>
            </a:r>
            <a:r>
              <a:rPr lang="ru-RU" dirty="0">
                <a:latin typeface="EagleSans-Bold" pitchFamily="2" charset="0"/>
              </a:rPr>
              <a:t>с</a:t>
            </a:r>
            <a:r>
              <a:rPr lang="ru-RU" dirty="0" smtClean="0">
                <a:latin typeface="EagleSans-Bold" pitchFamily="2" charset="0"/>
              </a:rPr>
              <a:t>оздавал задачу сам для себя, которую успешно выполнил:</a:t>
            </a:r>
            <a:endParaRPr lang="ru-RU" dirty="0">
              <a:latin typeface="EagleSans-Bold" pitchFamily="2" charset="0"/>
            </a:endParaRPr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33" t="11272" r="20283" b="51712"/>
          <a:stretch/>
        </p:blipFill>
        <p:spPr bwMode="auto">
          <a:xfrm>
            <a:off x="758274" y="1124745"/>
            <a:ext cx="6203547" cy="20573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627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50" t="15350" r="20150" b="50000"/>
          <a:stretch/>
        </p:blipFill>
        <p:spPr bwMode="auto">
          <a:xfrm>
            <a:off x="683568" y="4077072"/>
            <a:ext cx="7607808" cy="2376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-12512" y="3579004"/>
            <a:ext cx="3871573" cy="369332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ru-RU" dirty="0" smtClean="0">
                <a:latin typeface="EagleSans-Bold" pitchFamily="2" charset="0"/>
              </a:rPr>
              <a:t>Я ставил задачи своим коллегам:</a:t>
            </a:r>
            <a:endParaRPr lang="ru-RU" dirty="0">
              <a:latin typeface="EagleSans-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062870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83" r="17585"/>
          <a:stretch/>
        </p:blipFill>
        <p:spPr>
          <a:xfrm>
            <a:off x="0" y="-18916"/>
            <a:ext cx="9144000" cy="6876916"/>
          </a:xfrm>
          <a:prstGeom prst="rect">
            <a:avLst/>
          </a:prstGeom>
        </p:spPr>
      </p:pic>
      <p:pic>
        <p:nvPicPr>
          <p:cNvPr id="2765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29" t="15395" r="20670" b="53539"/>
          <a:stretch/>
        </p:blipFill>
        <p:spPr bwMode="auto">
          <a:xfrm>
            <a:off x="107504" y="116632"/>
            <a:ext cx="7522590" cy="21304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7651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76" t="15867" r="20600" b="34667"/>
          <a:stretch/>
        </p:blipFill>
        <p:spPr bwMode="auto">
          <a:xfrm>
            <a:off x="2339752" y="730306"/>
            <a:ext cx="6696744" cy="30335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-12514" y="3933748"/>
            <a:ext cx="5014514" cy="369332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ru-RU" dirty="0" smtClean="0">
                <a:latin typeface="EagleSans-Bold" pitchFamily="2" charset="0"/>
              </a:rPr>
              <a:t>Также, моя команда оставляла мне задачи:</a:t>
            </a:r>
            <a:endParaRPr lang="ru-RU" dirty="0">
              <a:latin typeface="EagleSans-Bold" pitchFamily="2" charset="0"/>
            </a:endParaRPr>
          </a:p>
        </p:txBody>
      </p:sp>
      <p:pic>
        <p:nvPicPr>
          <p:cNvPr id="27652" name="Picture 4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06" t="15808" r="20206" b="51751"/>
          <a:stretch/>
        </p:blipFill>
        <p:spPr bwMode="auto">
          <a:xfrm>
            <a:off x="787138" y="4365104"/>
            <a:ext cx="7569724" cy="22247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6119130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83" r="17585"/>
          <a:stretch/>
        </p:blipFill>
        <p:spPr>
          <a:xfrm>
            <a:off x="0" y="-18916"/>
            <a:ext cx="9144000" cy="6876916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-13720" y="342490"/>
            <a:ext cx="9144000" cy="461665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ru-RU" sz="2400" dirty="0" smtClean="0">
                <a:solidFill>
                  <a:schemeClr val="tx1"/>
                </a:solidFill>
                <a:latin typeface="EagleSans-Bold" pitchFamily="2" charset="0"/>
              </a:rPr>
              <a:t>Полезная активность</a:t>
            </a:r>
            <a:endParaRPr lang="ru-RU" sz="2400" dirty="0">
              <a:solidFill>
                <a:schemeClr val="tx1"/>
              </a:solidFill>
              <a:latin typeface="EagleSans-Bold" pitchFamily="2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485306"/>
            <a:ext cx="3659335" cy="239414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64" y="1052736"/>
            <a:ext cx="5656691" cy="2109054"/>
          </a:xfrm>
          <a:prstGeom prst="rect">
            <a:avLst/>
          </a:prstGeom>
        </p:spPr>
      </p:pic>
      <p:pic>
        <p:nvPicPr>
          <p:cNvPr id="28674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70" t="8926" r="-13350" b="42544"/>
          <a:stretch/>
        </p:blipFill>
        <p:spPr bwMode="auto">
          <a:xfrm>
            <a:off x="792208" y="4077072"/>
            <a:ext cx="8352928" cy="23956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4067944" y="3549080"/>
            <a:ext cx="3579826" cy="369332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ru-RU" dirty="0" smtClean="0">
                <a:latin typeface="EagleSans-Bold" pitchFamily="2" charset="0"/>
              </a:rPr>
              <a:t>Переписка шла даже по почте</a:t>
            </a:r>
            <a:endParaRPr lang="ru-RU" dirty="0">
              <a:latin typeface="EagleSans-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930311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83" r="17585"/>
          <a:stretch/>
        </p:blipFill>
        <p:spPr>
          <a:xfrm>
            <a:off x="0" y="-18916"/>
            <a:ext cx="9144000" cy="687691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834712" y="2728808"/>
            <a:ext cx="5474576" cy="707886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ru-RU" sz="4000" dirty="0" smtClean="0">
                <a:latin typeface="EagleSans-Bold" pitchFamily="2" charset="0"/>
              </a:rPr>
              <a:t>Спасибо за внимание</a:t>
            </a:r>
            <a:endParaRPr lang="ru-RU" sz="4000" dirty="0">
              <a:latin typeface="EagleSans-Bold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444208" y="116632"/>
            <a:ext cx="2581156" cy="369332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ru-RU" dirty="0" smtClean="0">
                <a:latin typeface="EagleSans-Bold" pitchFamily="2" charset="0"/>
              </a:rPr>
              <a:t>109 из 419 </a:t>
            </a:r>
            <a:r>
              <a:rPr lang="ru-RU" dirty="0" err="1" smtClean="0">
                <a:latin typeface="EagleSans-Bold" pitchFamily="2" charset="0"/>
              </a:rPr>
              <a:t>коммитов</a:t>
            </a:r>
            <a:endParaRPr lang="ru-RU" dirty="0">
              <a:latin typeface="EagleSans-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22303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83" r="17585"/>
          <a:stretch/>
        </p:blipFill>
        <p:spPr>
          <a:xfrm>
            <a:off x="40" y="-18916"/>
            <a:ext cx="9144000" cy="687691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987824" y="110822"/>
            <a:ext cx="2983509" cy="461665"/>
          </a:xfrm>
          <a:prstGeom prst="rect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ru-RU" sz="2400" dirty="0" smtClean="0">
                <a:ln>
                  <a:solidFill>
                    <a:sysClr val="windowText" lastClr="000000"/>
                  </a:solidFill>
                </a:ln>
                <a:solidFill>
                  <a:schemeClr val="tx1"/>
                </a:solidFill>
                <a:latin typeface="EagleSans-Bold" pitchFamily="2" charset="0"/>
                <a:cs typeface="Segoe UI Light" pitchFamily="34" charset="0"/>
              </a:rPr>
              <a:t>Структура данных:</a:t>
            </a:r>
            <a:endParaRPr lang="ru-RU" sz="2400" dirty="0">
              <a:ln>
                <a:solidFill>
                  <a:sysClr val="windowText" lastClr="000000"/>
                </a:solidFill>
              </a:ln>
              <a:solidFill>
                <a:schemeClr val="tx1"/>
              </a:solidFill>
              <a:latin typeface="EagleSans-Bold" pitchFamily="2" charset="0"/>
              <a:cs typeface="Segoe UI Light" pitchFamily="34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3635896" y="1823551"/>
            <a:ext cx="1872208" cy="646331"/>
          </a:xfrm>
          <a:prstGeom prst="rect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ru-RU" b="1" dirty="0" smtClean="0">
                <a:solidFill>
                  <a:schemeClr val="tx1"/>
                </a:solidFill>
                <a:latin typeface="EagleSans-Bold" pitchFamily="2" charset="0"/>
                <a:cs typeface="Segoe UI Light" pitchFamily="34" charset="0"/>
              </a:rPr>
              <a:t>Популярное</a:t>
            </a:r>
            <a:endParaRPr lang="ru-RU" dirty="0">
              <a:solidFill>
                <a:schemeClr val="tx1"/>
              </a:solidFill>
              <a:latin typeface="EagleSans-Bold" pitchFamily="2" charset="0"/>
              <a:cs typeface="Segoe UI Light" pitchFamily="34" charset="0"/>
            </a:endParaRPr>
          </a:p>
          <a:p>
            <a:r>
              <a:rPr lang="ru-RU" dirty="0">
                <a:solidFill>
                  <a:schemeClr val="tx1"/>
                </a:solidFill>
                <a:latin typeface="EagleSans-Bold" pitchFamily="2" charset="0"/>
                <a:cs typeface="Segoe UI Light" pitchFamily="34" charset="0"/>
              </a:rPr>
              <a:t>Статья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179512" y="230140"/>
            <a:ext cx="2592288" cy="1200329"/>
          </a:xfrm>
          <a:prstGeom prst="rect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ru-RU" b="1" dirty="0" smtClean="0">
                <a:solidFill>
                  <a:schemeClr val="tx1"/>
                </a:solidFill>
                <a:latin typeface="EagleSans-Bold" pitchFamily="2" charset="0"/>
                <a:cs typeface="Segoe UI Light" pitchFamily="34" charset="0"/>
              </a:rPr>
              <a:t>Пользователь</a:t>
            </a:r>
            <a:endParaRPr lang="ru-RU" dirty="0" smtClean="0">
              <a:solidFill>
                <a:schemeClr val="tx1"/>
              </a:solidFill>
              <a:latin typeface="EagleSans-Bold" pitchFamily="2" charset="0"/>
              <a:cs typeface="Segoe UI Light" pitchFamily="34" charset="0"/>
            </a:endParaRPr>
          </a:p>
          <a:p>
            <a:r>
              <a:rPr lang="ru-RU" dirty="0" smtClean="0">
                <a:solidFill>
                  <a:schemeClr val="tx1"/>
                </a:solidFill>
                <a:latin typeface="EagleSans-Bold" pitchFamily="2" charset="0"/>
                <a:cs typeface="Segoe UI Light" pitchFamily="34" charset="0"/>
              </a:rPr>
              <a:t>Логин (текст)</a:t>
            </a:r>
          </a:p>
          <a:p>
            <a:r>
              <a:rPr lang="ru-RU" dirty="0" smtClean="0">
                <a:solidFill>
                  <a:schemeClr val="tx1"/>
                </a:solidFill>
                <a:latin typeface="EagleSans-Bold" pitchFamily="2" charset="0"/>
                <a:cs typeface="Segoe UI Light" pitchFamily="34" charset="0"/>
              </a:rPr>
              <a:t>Пароль (текст)</a:t>
            </a:r>
          </a:p>
          <a:p>
            <a:r>
              <a:rPr lang="ru-RU" dirty="0" smtClean="0">
                <a:solidFill>
                  <a:schemeClr val="tx1"/>
                </a:solidFill>
                <a:latin typeface="EagleSans-Bold" pitchFamily="2" charset="0"/>
                <a:cs typeface="Segoe UI Light" pitchFamily="34" charset="0"/>
              </a:rPr>
              <a:t>Дата рождения (</a:t>
            </a:r>
            <a:r>
              <a:rPr lang="ru-RU" dirty="0" err="1" smtClean="0">
                <a:solidFill>
                  <a:schemeClr val="tx1"/>
                </a:solidFill>
                <a:latin typeface="EagleSans-Bold" pitchFamily="2" charset="0"/>
                <a:cs typeface="Segoe UI Light" pitchFamily="34" charset="0"/>
              </a:rPr>
              <a:t>date</a:t>
            </a:r>
            <a:r>
              <a:rPr lang="ru-RU" dirty="0" smtClean="0">
                <a:solidFill>
                  <a:schemeClr val="tx1"/>
                </a:solidFill>
                <a:latin typeface="EagleSans-Bold" pitchFamily="2" charset="0"/>
                <a:cs typeface="Segoe UI Light" pitchFamily="34" charset="0"/>
              </a:rPr>
              <a:t>)</a:t>
            </a:r>
            <a:endParaRPr lang="ru-RU" dirty="0">
              <a:solidFill>
                <a:schemeClr val="tx1"/>
              </a:solidFill>
              <a:latin typeface="EagleSans-Bold" pitchFamily="2" charset="0"/>
              <a:cs typeface="Segoe UI Light" pitchFamily="34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214968" y="1615135"/>
            <a:ext cx="3168352" cy="1477328"/>
          </a:xfrm>
          <a:prstGeom prst="rect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ru-RU" b="1" dirty="0" smtClean="0">
                <a:solidFill>
                  <a:schemeClr val="tx1"/>
                </a:solidFill>
                <a:latin typeface="EagleSans-Bold" pitchFamily="2" charset="0"/>
                <a:cs typeface="Segoe UI Light" pitchFamily="34" charset="0"/>
              </a:rPr>
              <a:t>Комментарий</a:t>
            </a:r>
            <a:endParaRPr lang="ru-RU" dirty="0" smtClean="0">
              <a:solidFill>
                <a:schemeClr val="tx1"/>
              </a:solidFill>
              <a:latin typeface="EagleSans-Bold" pitchFamily="2" charset="0"/>
              <a:cs typeface="Segoe UI Light" pitchFamily="34" charset="0"/>
            </a:endParaRPr>
          </a:p>
          <a:p>
            <a:r>
              <a:rPr lang="ru-RU" dirty="0" smtClean="0">
                <a:solidFill>
                  <a:schemeClr val="tx1"/>
                </a:solidFill>
                <a:latin typeface="EagleSans-Bold" pitchFamily="2" charset="0"/>
                <a:cs typeface="Segoe UI Light" pitchFamily="34" charset="0"/>
              </a:rPr>
              <a:t>Статья</a:t>
            </a:r>
          </a:p>
          <a:p>
            <a:r>
              <a:rPr lang="ru-RU" dirty="0" smtClean="0">
                <a:solidFill>
                  <a:schemeClr val="tx1"/>
                </a:solidFill>
                <a:latin typeface="EagleSans-Bold" pitchFamily="2" charset="0"/>
                <a:cs typeface="Segoe UI Light" pitchFamily="34" charset="0"/>
              </a:rPr>
              <a:t>Пользователь</a:t>
            </a:r>
          </a:p>
          <a:p>
            <a:r>
              <a:rPr lang="ru-RU" dirty="0" smtClean="0">
                <a:solidFill>
                  <a:schemeClr val="tx1"/>
                </a:solidFill>
                <a:latin typeface="EagleSans-Bold" pitchFamily="2" charset="0"/>
                <a:cs typeface="Segoe UI Light" pitchFamily="34" charset="0"/>
              </a:rPr>
              <a:t>Текст комментария (текст)</a:t>
            </a:r>
          </a:p>
          <a:p>
            <a:r>
              <a:rPr lang="ru-RU" dirty="0" smtClean="0">
                <a:solidFill>
                  <a:schemeClr val="tx1"/>
                </a:solidFill>
                <a:latin typeface="EagleSans-Bold" pitchFamily="2" charset="0"/>
                <a:cs typeface="Segoe UI Light" pitchFamily="34" charset="0"/>
              </a:rPr>
              <a:t>Дата/время (</a:t>
            </a:r>
            <a:r>
              <a:rPr lang="ru-RU" dirty="0" err="1" smtClean="0">
                <a:solidFill>
                  <a:schemeClr val="tx1"/>
                </a:solidFill>
                <a:latin typeface="EagleSans-Bold" pitchFamily="2" charset="0"/>
                <a:cs typeface="Segoe UI Light" pitchFamily="34" charset="0"/>
              </a:rPr>
              <a:t>datetime</a:t>
            </a:r>
            <a:r>
              <a:rPr lang="ru-RU" dirty="0" smtClean="0">
                <a:solidFill>
                  <a:schemeClr val="tx1"/>
                </a:solidFill>
                <a:latin typeface="EagleSans-Bold" pitchFamily="2" charset="0"/>
                <a:cs typeface="Segoe UI Light" pitchFamily="34" charset="0"/>
              </a:rPr>
              <a:t>)</a:t>
            </a:r>
            <a:endParaRPr lang="ru-RU" dirty="0">
              <a:solidFill>
                <a:schemeClr val="tx1"/>
              </a:solidFill>
              <a:latin typeface="EagleSans-Bold" pitchFamily="2" charset="0"/>
              <a:cs typeface="Segoe UI Light" pitchFamily="34" charset="0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179512" y="3374452"/>
            <a:ext cx="1584176" cy="646331"/>
          </a:xfrm>
          <a:prstGeom prst="rect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ru-RU" b="1" dirty="0" smtClean="0">
                <a:solidFill>
                  <a:schemeClr val="tx1"/>
                </a:solidFill>
                <a:latin typeface="EagleSans-Bold" pitchFamily="2" charset="0"/>
                <a:cs typeface="Segoe UI Light" pitchFamily="34" charset="0"/>
              </a:rPr>
              <a:t>Статья</a:t>
            </a:r>
            <a:endParaRPr lang="ru-RU" dirty="0" smtClean="0">
              <a:solidFill>
                <a:schemeClr val="tx1"/>
              </a:solidFill>
              <a:latin typeface="EagleSans-Bold" pitchFamily="2" charset="0"/>
              <a:cs typeface="Segoe UI Light" pitchFamily="34" charset="0"/>
            </a:endParaRPr>
          </a:p>
          <a:p>
            <a:r>
              <a:rPr lang="ru-RU" dirty="0" smtClean="0">
                <a:solidFill>
                  <a:schemeClr val="tx1"/>
                </a:solidFill>
                <a:latin typeface="EagleSans-Bold" pitchFamily="2" charset="0"/>
                <a:cs typeface="Segoe UI Light" pitchFamily="34" charset="0"/>
              </a:rPr>
              <a:t>Коктейль</a:t>
            </a:r>
            <a:endParaRPr lang="ru-RU" dirty="0">
              <a:solidFill>
                <a:schemeClr val="tx1"/>
              </a:solidFill>
              <a:latin typeface="EagleSans-Bold" pitchFamily="2" charset="0"/>
              <a:cs typeface="Segoe UI Light" pitchFamily="34" charset="0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179512" y="4503310"/>
            <a:ext cx="2520280" cy="1754326"/>
          </a:xfrm>
          <a:prstGeom prst="rect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ru-RU" b="1" dirty="0" smtClean="0">
                <a:solidFill>
                  <a:schemeClr val="tx1"/>
                </a:solidFill>
                <a:latin typeface="EagleSans-Bold" pitchFamily="2" charset="0"/>
                <a:cs typeface="Segoe UI Light" pitchFamily="34" charset="0"/>
              </a:rPr>
              <a:t>Рейтинг</a:t>
            </a:r>
            <a:endParaRPr lang="ru-RU" dirty="0" smtClean="0">
              <a:solidFill>
                <a:schemeClr val="tx1"/>
              </a:solidFill>
              <a:latin typeface="EagleSans-Bold" pitchFamily="2" charset="0"/>
              <a:cs typeface="Segoe UI Light" pitchFamily="34" charset="0"/>
            </a:endParaRPr>
          </a:p>
          <a:p>
            <a:r>
              <a:rPr lang="ru-RU" dirty="0" smtClean="0">
                <a:solidFill>
                  <a:schemeClr val="tx1"/>
                </a:solidFill>
                <a:latin typeface="EagleSans-Bold" pitchFamily="2" charset="0"/>
                <a:cs typeface="Segoe UI Light" pitchFamily="34" charset="0"/>
              </a:rPr>
              <a:t>Пользователь</a:t>
            </a:r>
          </a:p>
          <a:p>
            <a:r>
              <a:rPr lang="ru-RU" dirty="0" smtClean="0">
                <a:solidFill>
                  <a:schemeClr val="tx1"/>
                </a:solidFill>
                <a:latin typeface="EagleSans-Bold" pitchFamily="2" charset="0"/>
                <a:cs typeface="Segoe UI Light" pitchFamily="34" charset="0"/>
              </a:rPr>
              <a:t>Количество очков при добавлении (число)</a:t>
            </a:r>
          </a:p>
          <a:p>
            <a:r>
              <a:rPr lang="ru-RU" dirty="0" smtClean="0">
                <a:solidFill>
                  <a:schemeClr val="tx1"/>
                </a:solidFill>
                <a:latin typeface="EagleSans-Bold" pitchFamily="2" charset="0"/>
                <a:cs typeface="Segoe UI Light" pitchFamily="34" charset="0"/>
              </a:rPr>
              <a:t>Статья </a:t>
            </a:r>
            <a:endParaRPr lang="ru-RU" dirty="0">
              <a:solidFill>
                <a:schemeClr val="tx1"/>
              </a:solidFill>
              <a:latin typeface="EagleSans-Bold" pitchFamily="2" charset="0"/>
              <a:cs typeface="Segoe UI Light" pitchFamily="34" charset="0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6300192" y="551525"/>
            <a:ext cx="2820602" cy="1200329"/>
          </a:xfrm>
          <a:prstGeom prst="rect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ru-RU" b="1" dirty="0" smtClean="0">
                <a:solidFill>
                  <a:schemeClr val="tx1"/>
                </a:solidFill>
                <a:latin typeface="EagleSans-Bold" pitchFamily="2" charset="0"/>
                <a:cs typeface="Segoe UI Light" pitchFamily="34" charset="0"/>
              </a:rPr>
              <a:t>Содержание статьи</a:t>
            </a:r>
            <a:endParaRPr lang="ru-RU" dirty="0" smtClean="0">
              <a:solidFill>
                <a:schemeClr val="tx1"/>
              </a:solidFill>
              <a:latin typeface="EagleSans-Bold" pitchFamily="2" charset="0"/>
              <a:cs typeface="Segoe UI Light" pitchFamily="34" charset="0"/>
            </a:endParaRPr>
          </a:p>
          <a:p>
            <a:r>
              <a:rPr lang="ru-RU" dirty="0" smtClean="0">
                <a:solidFill>
                  <a:schemeClr val="tx1"/>
                </a:solidFill>
                <a:latin typeface="EagleSans-Bold" pitchFamily="2" charset="0"/>
                <a:cs typeface="Segoe UI Light" pitchFamily="34" charset="0"/>
              </a:rPr>
              <a:t>Статья</a:t>
            </a:r>
          </a:p>
          <a:p>
            <a:r>
              <a:rPr lang="ru-RU" dirty="0" smtClean="0">
                <a:solidFill>
                  <a:schemeClr val="tx1"/>
                </a:solidFill>
                <a:latin typeface="EagleSans-Bold" pitchFamily="2" charset="0"/>
                <a:cs typeface="Segoe UI Light" pitchFamily="34" charset="0"/>
              </a:rPr>
              <a:t>Текст статьи (текст)</a:t>
            </a:r>
          </a:p>
          <a:p>
            <a:r>
              <a:rPr lang="ru-RU" dirty="0" smtClean="0">
                <a:solidFill>
                  <a:schemeClr val="tx1"/>
                </a:solidFill>
                <a:latin typeface="EagleSans-Bold" pitchFamily="2" charset="0"/>
                <a:cs typeface="Segoe UI Light" pitchFamily="34" charset="0"/>
              </a:rPr>
              <a:t>Ссылки (текст)</a:t>
            </a:r>
            <a:endParaRPr lang="ru-RU" dirty="0">
              <a:solidFill>
                <a:schemeClr val="tx1"/>
              </a:solidFill>
              <a:latin typeface="EagleSans-Bold" pitchFamily="2" charset="0"/>
              <a:cs typeface="Segoe UI Light" pitchFamily="34" charset="0"/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3203848" y="4503310"/>
            <a:ext cx="2736304" cy="1200329"/>
          </a:xfrm>
          <a:prstGeom prst="rect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ru-RU" b="1" dirty="0" smtClean="0">
                <a:solidFill>
                  <a:schemeClr val="tx1"/>
                </a:solidFill>
                <a:latin typeface="EagleSans-Bold" pitchFamily="2" charset="0"/>
                <a:cs typeface="Segoe UI Light" pitchFamily="34" charset="0"/>
              </a:rPr>
              <a:t>Коктейль</a:t>
            </a:r>
            <a:endParaRPr lang="ru-RU" dirty="0" smtClean="0">
              <a:solidFill>
                <a:schemeClr val="tx1"/>
              </a:solidFill>
              <a:latin typeface="EagleSans-Bold" pitchFamily="2" charset="0"/>
              <a:cs typeface="Segoe UI Light" pitchFamily="34" charset="0"/>
            </a:endParaRPr>
          </a:p>
          <a:p>
            <a:r>
              <a:rPr lang="ru-RU" dirty="0" smtClean="0">
                <a:solidFill>
                  <a:schemeClr val="tx1"/>
                </a:solidFill>
                <a:latin typeface="EagleSans-Bold" pitchFamily="2" charset="0"/>
                <a:cs typeface="Segoe UI Light" pitchFamily="34" charset="0"/>
              </a:rPr>
              <a:t>Название (текст)</a:t>
            </a:r>
          </a:p>
          <a:p>
            <a:r>
              <a:rPr lang="ru-RU" dirty="0" smtClean="0">
                <a:solidFill>
                  <a:schemeClr val="tx1"/>
                </a:solidFill>
                <a:latin typeface="EagleSans-Bold" pitchFamily="2" charset="0"/>
                <a:cs typeface="Segoe UI Light" pitchFamily="34" charset="0"/>
              </a:rPr>
              <a:t>Крепость (число)</a:t>
            </a:r>
          </a:p>
          <a:p>
            <a:r>
              <a:rPr lang="ru-RU" dirty="0" smtClean="0">
                <a:solidFill>
                  <a:schemeClr val="tx1"/>
                </a:solidFill>
                <a:latin typeface="EagleSans-Bold" pitchFamily="2" charset="0"/>
                <a:cs typeface="Segoe UI Light" pitchFamily="34" charset="0"/>
              </a:rPr>
              <a:t>Категория (текст)</a:t>
            </a:r>
            <a:endParaRPr lang="ru-RU" dirty="0">
              <a:solidFill>
                <a:schemeClr val="tx1"/>
              </a:solidFill>
              <a:latin typeface="EagleSans-Bold" pitchFamily="2" charset="0"/>
              <a:cs typeface="Segoe UI Light" pitchFamily="34" charset="0"/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5796136" y="2146717"/>
            <a:ext cx="2880320" cy="923330"/>
          </a:xfrm>
          <a:prstGeom prst="rect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ru-RU" b="1" dirty="0" smtClean="0">
                <a:solidFill>
                  <a:schemeClr val="tx1"/>
                </a:solidFill>
                <a:latin typeface="EagleSans-Bold" pitchFamily="2" charset="0"/>
                <a:cs typeface="Segoe UI Light" pitchFamily="34" charset="0"/>
              </a:rPr>
              <a:t>Набор ингредиентов</a:t>
            </a:r>
            <a:endParaRPr lang="ru-RU" dirty="0" smtClean="0">
              <a:solidFill>
                <a:schemeClr val="tx1"/>
              </a:solidFill>
              <a:latin typeface="EagleSans-Bold" pitchFamily="2" charset="0"/>
              <a:cs typeface="Segoe UI Light" pitchFamily="34" charset="0"/>
            </a:endParaRPr>
          </a:p>
          <a:p>
            <a:r>
              <a:rPr lang="ru-RU" dirty="0" smtClean="0">
                <a:solidFill>
                  <a:schemeClr val="tx1"/>
                </a:solidFill>
                <a:latin typeface="EagleSans-Bold" pitchFamily="2" charset="0"/>
                <a:cs typeface="Segoe UI Light" pitchFamily="34" charset="0"/>
              </a:rPr>
              <a:t>Коктейль</a:t>
            </a:r>
          </a:p>
          <a:p>
            <a:r>
              <a:rPr lang="ru-RU" dirty="0" smtClean="0">
                <a:solidFill>
                  <a:schemeClr val="tx1"/>
                </a:solidFill>
                <a:latin typeface="EagleSans-Bold" pitchFamily="2" charset="0"/>
                <a:cs typeface="Segoe UI Light" pitchFamily="34" charset="0"/>
              </a:rPr>
              <a:t>Ингредиент</a:t>
            </a:r>
            <a:endParaRPr lang="ru-RU" dirty="0">
              <a:solidFill>
                <a:schemeClr val="tx1"/>
              </a:solidFill>
              <a:latin typeface="EagleSans-Bold" pitchFamily="2" charset="0"/>
              <a:cs typeface="Segoe UI Light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6128688" y="3302981"/>
            <a:ext cx="2619776" cy="923330"/>
          </a:xfrm>
          <a:prstGeom prst="rect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ru-RU" b="1" dirty="0" smtClean="0">
                <a:solidFill>
                  <a:schemeClr val="tx1"/>
                </a:solidFill>
                <a:latin typeface="EagleSans-Bold" pitchFamily="2" charset="0"/>
                <a:cs typeface="Segoe UI Light" pitchFamily="34" charset="0"/>
              </a:rPr>
              <a:t>Ингредиент</a:t>
            </a:r>
            <a:endParaRPr lang="ru-RU" dirty="0" smtClean="0">
              <a:solidFill>
                <a:schemeClr val="tx1"/>
              </a:solidFill>
              <a:latin typeface="EagleSans-Bold" pitchFamily="2" charset="0"/>
              <a:cs typeface="Segoe UI Light" pitchFamily="34" charset="0"/>
            </a:endParaRPr>
          </a:p>
          <a:p>
            <a:r>
              <a:rPr lang="ru-RU" dirty="0" smtClean="0">
                <a:solidFill>
                  <a:schemeClr val="tx1"/>
                </a:solidFill>
                <a:latin typeface="EagleSans-Bold" pitchFamily="2" charset="0"/>
                <a:cs typeface="Segoe UI Light" pitchFamily="34" charset="0"/>
              </a:rPr>
              <a:t>Набор </a:t>
            </a:r>
            <a:r>
              <a:rPr lang="ru-RU" dirty="0" smtClean="0">
                <a:solidFill>
                  <a:schemeClr val="tx1"/>
                </a:solidFill>
                <a:latin typeface="EagleSans-Bold" pitchFamily="2" charset="0"/>
                <a:cs typeface="Segoe UI Light" pitchFamily="34" charset="0"/>
              </a:rPr>
              <a:t>ингредиентов</a:t>
            </a:r>
            <a:endParaRPr lang="ru-RU" dirty="0" smtClean="0">
              <a:solidFill>
                <a:schemeClr val="tx1"/>
              </a:solidFill>
              <a:latin typeface="EagleSans-Bold" pitchFamily="2" charset="0"/>
              <a:cs typeface="Segoe UI Light" pitchFamily="34" charset="0"/>
            </a:endParaRPr>
          </a:p>
          <a:p>
            <a:r>
              <a:rPr lang="ru-RU" dirty="0" smtClean="0">
                <a:solidFill>
                  <a:schemeClr val="tx1"/>
                </a:solidFill>
                <a:latin typeface="EagleSans-Bold" pitchFamily="2" charset="0"/>
                <a:cs typeface="Segoe UI Light" pitchFamily="34" charset="0"/>
              </a:rPr>
              <a:t>Количество (число)</a:t>
            </a:r>
            <a:endParaRPr lang="ru-RU" dirty="0">
              <a:solidFill>
                <a:schemeClr val="tx1"/>
              </a:solidFill>
              <a:latin typeface="EagleSans-Bold" pitchFamily="2" charset="0"/>
              <a:cs typeface="Segoe UI Light" pitchFamily="34" charset="0"/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6300192" y="4826476"/>
            <a:ext cx="2664296" cy="1754326"/>
          </a:xfrm>
          <a:prstGeom prst="rect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ru-RU" b="1" dirty="0" smtClean="0">
                <a:solidFill>
                  <a:schemeClr val="tx1"/>
                </a:solidFill>
                <a:latin typeface="EagleSans-Bold" pitchFamily="2" charset="0"/>
                <a:cs typeface="Segoe UI Light" pitchFamily="34" charset="0"/>
              </a:rPr>
              <a:t>Продукт</a:t>
            </a:r>
            <a:endParaRPr lang="ru-RU" dirty="0" smtClean="0">
              <a:solidFill>
                <a:schemeClr val="tx1"/>
              </a:solidFill>
              <a:latin typeface="EagleSans-Bold" pitchFamily="2" charset="0"/>
              <a:cs typeface="Segoe UI Light" pitchFamily="34" charset="0"/>
            </a:endParaRPr>
          </a:p>
          <a:p>
            <a:r>
              <a:rPr lang="ru-RU" dirty="0" smtClean="0">
                <a:solidFill>
                  <a:schemeClr val="tx1"/>
                </a:solidFill>
                <a:latin typeface="EagleSans-Bold" pitchFamily="2" charset="0"/>
                <a:cs typeface="Segoe UI Light" pitchFamily="34" charset="0"/>
              </a:rPr>
              <a:t>Ингредиент</a:t>
            </a:r>
          </a:p>
          <a:p>
            <a:r>
              <a:rPr lang="ru-RU" dirty="0" smtClean="0">
                <a:solidFill>
                  <a:schemeClr val="tx1"/>
                </a:solidFill>
                <a:latin typeface="EagleSans-Bold" pitchFamily="2" charset="0"/>
                <a:cs typeface="Segoe UI Light" pitchFamily="34" charset="0"/>
              </a:rPr>
              <a:t>Название (текст)</a:t>
            </a:r>
          </a:p>
          <a:p>
            <a:r>
              <a:rPr lang="ru-RU" dirty="0" smtClean="0">
                <a:solidFill>
                  <a:schemeClr val="tx1"/>
                </a:solidFill>
                <a:latin typeface="EagleSans-Bold" pitchFamily="2" charset="0"/>
                <a:cs typeface="Segoe UI Light" pitchFamily="34" charset="0"/>
              </a:rPr>
              <a:t>Тип (текст)</a:t>
            </a:r>
          </a:p>
          <a:p>
            <a:r>
              <a:rPr lang="ru-RU" dirty="0" smtClean="0">
                <a:solidFill>
                  <a:schemeClr val="tx1"/>
                </a:solidFill>
                <a:latin typeface="EagleSans-Bold" pitchFamily="2" charset="0"/>
                <a:cs typeface="Segoe UI Light" pitchFamily="34" charset="0"/>
              </a:rPr>
              <a:t>Единица измерения (текст)</a:t>
            </a:r>
            <a:endParaRPr lang="ru-RU" dirty="0">
              <a:solidFill>
                <a:schemeClr val="tx1"/>
              </a:solidFill>
              <a:latin typeface="EagleSans-Bold" pitchFamily="2" charset="0"/>
              <a:cs typeface="Segoe UI Light" pitchFamily="34" charset="0"/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3254341" y="691805"/>
            <a:ext cx="2829827" cy="923330"/>
          </a:xfrm>
          <a:prstGeom prst="rect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ru-RU" b="1" dirty="0" smtClean="0">
                <a:solidFill>
                  <a:schemeClr val="tx1"/>
                </a:solidFill>
                <a:latin typeface="EagleSans-Bold" pitchFamily="2" charset="0"/>
                <a:cs typeface="Segoe UI Light" pitchFamily="34" charset="0"/>
              </a:rPr>
              <a:t>Набор изображений</a:t>
            </a:r>
            <a:endParaRPr lang="ru-RU" dirty="0" smtClean="0">
              <a:solidFill>
                <a:schemeClr val="tx1"/>
              </a:solidFill>
              <a:latin typeface="EagleSans-Bold" pitchFamily="2" charset="0"/>
              <a:cs typeface="Segoe UI Light" pitchFamily="34" charset="0"/>
            </a:endParaRPr>
          </a:p>
          <a:p>
            <a:r>
              <a:rPr lang="ru-RU" dirty="0" smtClean="0">
                <a:solidFill>
                  <a:schemeClr val="tx1"/>
                </a:solidFill>
                <a:latin typeface="EagleSans-Bold" pitchFamily="2" charset="0"/>
                <a:cs typeface="Segoe UI Light" pitchFamily="34" charset="0"/>
              </a:rPr>
              <a:t>Статья</a:t>
            </a:r>
          </a:p>
          <a:p>
            <a:r>
              <a:rPr lang="ru-RU" dirty="0" smtClean="0">
                <a:solidFill>
                  <a:schemeClr val="tx1"/>
                </a:solidFill>
                <a:latin typeface="EagleSans-Bold" pitchFamily="2" charset="0"/>
                <a:cs typeface="Segoe UI Light" pitchFamily="34" charset="0"/>
              </a:rPr>
              <a:t>Содержание статьи</a:t>
            </a:r>
            <a:endParaRPr lang="ru-RU" dirty="0">
              <a:solidFill>
                <a:schemeClr val="tx1"/>
              </a:solidFill>
              <a:latin typeface="EagleSans-Bold" pitchFamily="2" charset="0"/>
              <a:cs typeface="Segoe UI Light" pitchFamily="34" charset="0"/>
            </a:endParaRPr>
          </a:p>
        </p:txBody>
      </p:sp>
      <p:sp>
        <p:nvSpPr>
          <p:cNvPr id="16" name="Прямоугольник 15"/>
          <p:cNvSpPr/>
          <p:nvPr/>
        </p:nvSpPr>
        <p:spPr>
          <a:xfrm>
            <a:off x="2309609" y="3351182"/>
            <a:ext cx="3558535" cy="923330"/>
          </a:xfrm>
          <a:prstGeom prst="rect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ru-RU" b="1" dirty="0" smtClean="0">
                <a:solidFill>
                  <a:schemeClr val="tx1"/>
                </a:solidFill>
                <a:latin typeface="EagleSans-Bold" pitchFamily="2" charset="0"/>
                <a:cs typeface="Segoe UI Light" pitchFamily="34" charset="0"/>
              </a:rPr>
              <a:t>Изображение</a:t>
            </a:r>
            <a:endParaRPr lang="ru-RU" dirty="0" smtClean="0">
              <a:solidFill>
                <a:schemeClr val="tx1"/>
              </a:solidFill>
              <a:latin typeface="EagleSans-Bold" pitchFamily="2" charset="0"/>
              <a:cs typeface="Segoe UI Light" pitchFamily="34" charset="0"/>
            </a:endParaRPr>
          </a:p>
          <a:p>
            <a:r>
              <a:rPr lang="ru-RU" dirty="0" smtClean="0">
                <a:solidFill>
                  <a:schemeClr val="tx1"/>
                </a:solidFill>
                <a:latin typeface="EagleSans-Bold" pitchFamily="2" charset="0"/>
                <a:cs typeface="Segoe UI Light" pitchFamily="34" charset="0"/>
              </a:rPr>
              <a:t>Изображение (графический файл)</a:t>
            </a:r>
          </a:p>
        </p:txBody>
      </p:sp>
    </p:spTree>
    <p:extLst>
      <p:ext uri="{BB962C8B-B14F-4D97-AF65-F5344CB8AC3E}">
        <p14:creationId xmlns:p14="http://schemas.microsoft.com/office/powerpoint/2010/main" val="2530699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83" r="17585"/>
          <a:stretch/>
        </p:blipFill>
        <p:spPr>
          <a:xfrm>
            <a:off x="0" y="-18916"/>
            <a:ext cx="9144000" cy="6876916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0" y="2096103"/>
            <a:ext cx="9144000" cy="304698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ru-RU" sz="9600" dirty="0" smtClean="0">
                <a:solidFill>
                  <a:schemeClr val="bg1"/>
                </a:solidFill>
                <a:latin typeface="EagleSans-Bold" pitchFamily="2" charset="0"/>
              </a:rPr>
              <a:t>Мой вклад в проект</a:t>
            </a:r>
            <a:endParaRPr lang="ru-RU" sz="9600" dirty="0">
              <a:solidFill>
                <a:schemeClr val="bg1"/>
              </a:solidFill>
              <a:latin typeface="EagleSans-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07700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83" r="17585"/>
          <a:stretch/>
        </p:blipFill>
        <p:spPr>
          <a:xfrm>
            <a:off x="0" y="-18916"/>
            <a:ext cx="9144000" cy="6876916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0" y="2096103"/>
            <a:ext cx="9144000" cy="2646878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pPr algn="ctr"/>
            <a:r>
              <a:rPr lang="ru-RU" sz="16600" dirty="0" smtClean="0">
                <a:solidFill>
                  <a:schemeClr val="bg1"/>
                </a:solidFill>
                <a:latin typeface="EagleSans-Bold" pitchFamily="2" charset="0"/>
              </a:rPr>
              <a:t>ТЗ</a:t>
            </a:r>
            <a:endParaRPr lang="ru-RU" sz="16600" dirty="0">
              <a:solidFill>
                <a:schemeClr val="bg1"/>
              </a:solidFill>
              <a:latin typeface="EagleSans-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5682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83" r="17585"/>
          <a:stretch/>
        </p:blipFill>
        <p:spPr>
          <a:xfrm>
            <a:off x="0" y="-18916"/>
            <a:ext cx="9144000" cy="6876916"/>
          </a:xfrm>
          <a:prstGeom prst="rect">
            <a:avLst/>
          </a:prstGeom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00" r="57875" b="9467"/>
          <a:stretch/>
        </p:blipFill>
        <p:spPr bwMode="auto">
          <a:xfrm>
            <a:off x="2915816" y="0"/>
            <a:ext cx="6075568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07504" y="260648"/>
            <a:ext cx="2664296" cy="2246769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ru-RU" sz="2800" dirty="0" smtClean="0">
                <a:latin typeface="EagleSans-Bold" pitchFamily="2" charset="0"/>
              </a:rPr>
              <a:t>Совокупность всех моих </a:t>
            </a:r>
            <a:r>
              <a:rPr lang="ru-RU" sz="2800" dirty="0" err="1" smtClean="0">
                <a:latin typeface="EagleSans-Bold" pitchFamily="2" charset="0"/>
              </a:rPr>
              <a:t>коммитов</a:t>
            </a:r>
            <a:r>
              <a:rPr lang="ru-RU" sz="2800" dirty="0" smtClean="0">
                <a:latin typeface="EagleSans-Bold" pitchFamily="2" charset="0"/>
              </a:rPr>
              <a:t> в разработке ТЗ</a:t>
            </a:r>
            <a:endParaRPr lang="ru-RU" sz="2800" dirty="0">
              <a:latin typeface="EagleSans-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21395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83" r="17585"/>
          <a:stretch/>
        </p:blipFill>
        <p:spPr>
          <a:xfrm>
            <a:off x="0" y="-18916"/>
            <a:ext cx="9144000" cy="687691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83052" y="1434383"/>
            <a:ext cx="6984776" cy="4401205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ru-RU" sz="2800" dirty="0" smtClean="0">
                <a:latin typeface="EagleSans-Bold" pitchFamily="2" charset="0"/>
              </a:rPr>
              <a:t>Основа моей деятельности в ТЗ состояла в постоянном обновлении графических файлов БД(я являюсь разработчиком БД), составлением страниц нашего сайта, добавлением свойств сущностей, самих сущностей, обновлением форм, а также постоянным редактированием и изменением информации, не устраивающей меня.</a:t>
            </a:r>
            <a:endParaRPr lang="ru-RU" sz="2800" dirty="0">
              <a:latin typeface="EagleSans-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8231766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1794</TotalTime>
  <Words>885</Words>
  <Application>Microsoft Office PowerPoint</Application>
  <PresentationFormat>Экран (4:3)</PresentationFormat>
  <Paragraphs>115</Paragraphs>
  <Slides>46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46</vt:i4>
      </vt:variant>
    </vt:vector>
  </HeadingPairs>
  <TitlesOfParts>
    <vt:vector size="47" baseType="lpstr"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Михаил Дуев</dc:creator>
  <cp:lastModifiedBy>Михаил Дуев</cp:lastModifiedBy>
  <cp:revision>45</cp:revision>
  <dcterms:created xsi:type="dcterms:W3CDTF">2019-05-27T15:34:37Z</dcterms:created>
  <dcterms:modified xsi:type="dcterms:W3CDTF">2019-05-28T21:28:43Z</dcterms:modified>
</cp:coreProperties>
</file>